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56" r:id="rId2"/>
    <p:sldId id="257" r:id="rId3"/>
    <p:sldId id="259" r:id="rId4"/>
    <p:sldId id="258" r:id="rId5"/>
    <p:sldId id="300" r:id="rId6"/>
    <p:sldId id="295" r:id="rId7"/>
    <p:sldId id="296" r:id="rId8"/>
    <p:sldId id="297" r:id="rId9"/>
    <p:sldId id="298" r:id="rId10"/>
    <p:sldId id="299" r:id="rId11"/>
    <p:sldId id="301" r:id="rId12"/>
    <p:sldId id="294" r:id="rId13"/>
    <p:sldId id="302" r:id="rId14"/>
    <p:sldId id="303" r:id="rId15"/>
    <p:sldId id="305" r:id="rId16"/>
    <p:sldId id="304" r:id="rId17"/>
    <p:sldId id="306" r:id="rId18"/>
    <p:sldId id="307" r:id="rId19"/>
    <p:sldId id="308" r:id="rId20"/>
    <p:sldId id="309" r:id="rId21"/>
    <p:sldId id="310" r:id="rId22"/>
    <p:sldId id="260" r:id="rId23"/>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264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06" autoAdjust="0"/>
    <p:restoredTop sz="75893" autoAdjust="0"/>
  </p:normalViewPr>
  <p:slideViewPr>
    <p:cSldViewPr snapToGrid="0">
      <p:cViewPr>
        <p:scale>
          <a:sx n="50" d="100"/>
          <a:sy n="50" d="100"/>
        </p:scale>
        <p:origin x="1614" y="1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2F9C9C-12C3-44BF-A9EA-EDBE9390DED7}" type="datetimeFigureOut">
              <a:rPr lang="en-US" smtClean="0"/>
              <a:t>2/27/2026</a:t>
            </a:fld>
            <a:endParaRPr lang="en-U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D26F8B-9ACB-46CD-90EA-019C59D60B69}" type="slidenum">
              <a:rPr lang="en-US" smtClean="0"/>
              <a:t>‹Nº›</a:t>
            </a:fld>
            <a:endParaRPr lang="en-US"/>
          </a:p>
        </p:txBody>
      </p:sp>
    </p:spTree>
    <p:extLst>
      <p:ext uri="{BB962C8B-B14F-4D97-AF65-F5344CB8AC3E}">
        <p14:creationId xmlns:p14="http://schemas.microsoft.com/office/powerpoint/2010/main" val="4065301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fld id="{28D26F8B-9ACB-46CD-90EA-019C59D60B69}" type="slidenum">
              <a:rPr lang="en-US" smtClean="0"/>
              <a:t>8</a:t>
            </a:fld>
            <a:endParaRPr lang="en-US"/>
          </a:p>
        </p:txBody>
      </p:sp>
    </p:spTree>
    <p:extLst>
      <p:ext uri="{BB962C8B-B14F-4D97-AF65-F5344CB8AC3E}">
        <p14:creationId xmlns:p14="http://schemas.microsoft.com/office/powerpoint/2010/main" val="2485468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fld id="{28D26F8B-9ACB-46CD-90EA-019C59D60B69}" type="slidenum">
              <a:rPr lang="en-US" smtClean="0"/>
              <a:t>9</a:t>
            </a:fld>
            <a:endParaRPr lang="en-US"/>
          </a:p>
        </p:txBody>
      </p:sp>
    </p:spTree>
    <p:extLst>
      <p:ext uri="{BB962C8B-B14F-4D97-AF65-F5344CB8AC3E}">
        <p14:creationId xmlns:p14="http://schemas.microsoft.com/office/powerpoint/2010/main" val="10192512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fld id="{28D26F8B-9ACB-46CD-90EA-019C59D60B69}" type="slidenum">
              <a:rPr lang="en-US" smtClean="0"/>
              <a:t>10</a:t>
            </a:fld>
            <a:endParaRPr lang="en-US"/>
          </a:p>
        </p:txBody>
      </p:sp>
    </p:spTree>
    <p:extLst>
      <p:ext uri="{BB962C8B-B14F-4D97-AF65-F5344CB8AC3E}">
        <p14:creationId xmlns:p14="http://schemas.microsoft.com/office/powerpoint/2010/main" val="31999697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03E6D06-BFE6-2020-7A45-90622F7821DF}"/>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CO"/>
          </a:p>
        </p:txBody>
      </p:sp>
      <p:sp>
        <p:nvSpPr>
          <p:cNvPr id="3" name="Subtítulo 2">
            <a:extLst>
              <a:ext uri="{FF2B5EF4-FFF2-40B4-BE49-F238E27FC236}">
                <a16:creationId xmlns:a16="http://schemas.microsoft.com/office/drawing/2014/main" id="{4F651753-AEAA-29BA-CA1B-813146CA93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CO"/>
          </a:p>
        </p:txBody>
      </p:sp>
      <p:sp>
        <p:nvSpPr>
          <p:cNvPr id="4" name="Marcador de fecha 3">
            <a:extLst>
              <a:ext uri="{FF2B5EF4-FFF2-40B4-BE49-F238E27FC236}">
                <a16:creationId xmlns:a16="http://schemas.microsoft.com/office/drawing/2014/main" id="{42428A83-0984-60B2-0F3A-CDDA90166782}"/>
              </a:ext>
            </a:extLst>
          </p:cNvPr>
          <p:cNvSpPr>
            <a:spLocks noGrp="1"/>
          </p:cNvSpPr>
          <p:nvPr>
            <p:ph type="dt" sz="half" idx="10"/>
          </p:nvPr>
        </p:nvSpPr>
        <p:spPr/>
        <p:txBody>
          <a:bodyPr/>
          <a:lstStyle/>
          <a:p>
            <a:fld id="{08810DEB-583A-6E46-8C15-E865F109CEF2}" type="datetimeFigureOut">
              <a:rPr lang="es-CO" smtClean="0"/>
              <a:t>27/02/2026</a:t>
            </a:fld>
            <a:endParaRPr lang="es-CO"/>
          </a:p>
        </p:txBody>
      </p:sp>
      <p:sp>
        <p:nvSpPr>
          <p:cNvPr id="5" name="Marcador de pie de página 4">
            <a:extLst>
              <a:ext uri="{FF2B5EF4-FFF2-40B4-BE49-F238E27FC236}">
                <a16:creationId xmlns:a16="http://schemas.microsoft.com/office/drawing/2014/main" id="{5B66D5BD-147A-D0C3-9798-877BEC77D390}"/>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53D2A704-CF47-4ABC-893F-102731D3B63F}"/>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3505295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9C095EB-C4EB-284B-DA1A-FA2672A07548}"/>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texto vertical 2">
            <a:extLst>
              <a:ext uri="{FF2B5EF4-FFF2-40B4-BE49-F238E27FC236}">
                <a16:creationId xmlns:a16="http://schemas.microsoft.com/office/drawing/2014/main" id="{E1A076BE-2DAA-EA0A-B5F9-3FE962E634E8}"/>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54A39395-DFB3-7467-5591-CC9CEAACE5C5}"/>
              </a:ext>
            </a:extLst>
          </p:cNvPr>
          <p:cNvSpPr>
            <a:spLocks noGrp="1"/>
          </p:cNvSpPr>
          <p:nvPr>
            <p:ph type="dt" sz="half" idx="10"/>
          </p:nvPr>
        </p:nvSpPr>
        <p:spPr/>
        <p:txBody>
          <a:bodyPr/>
          <a:lstStyle/>
          <a:p>
            <a:fld id="{08810DEB-583A-6E46-8C15-E865F109CEF2}" type="datetimeFigureOut">
              <a:rPr lang="es-CO" smtClean="0"/>
              <a:t>27/02/2026</a:t>
            </a:fld>
            <a:endParaRPr lang="es-CO"/>
          </a:p>
        </p:txBody>
      </p:sp>
      <p:sp>
        <p:nvSpPr>
          <p:cNvPr id="5" name="Marcador de pie de página 4">
            <a:extLst>
              <a:ext uri="{FF2B5EF4-FFF2-40B4-BE49-F238E27FC236}">
                <a16:creationId xmlns:a16="http://schemas.microsoft.com/office/drawing/2014/main" id="{EBF41EC1-E4FF-C39D-EA5C-66F6194FF7BE}"/>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ACDCFA55-CA95-C8B8-C49E-621686B9222E}"/>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40667955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D9786E63-052F-83FE-B0F7-021033C76B3C}"/>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CO"/>
          </a:p>
        </p:txBody>
      </p:sp>
      <p:sp>
        <p:nvSpPr>
          <p:cNvPr id="3" name="Marcador de texto vertical 2">
            <a:extLst>
              <a:ext uri="{FF2B5EF4-FFF2-40B4-BE49-F238E27FC236}">
                <a16:creationId xmlns:a16="http://schemas.microsoft.com/office/drawing/2014/main" id="{8F3260BC-ADC9-A8B6-A558-B5247BD1C30B}"/>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E23D8EFC-5DC9-69EE-DE9D-72A1B0BD6991}"/>
              </a:ext>
            </a:extLst>
          </p:cNvPr>
          <p:cNvSpPr>
            <a:spLocks noGrp="1"/>
          </p:cNvSpPr>
          <p:nvPr>
            <p:ph type="dt" sz="half" idx="10"/>
          </p:nvPr>
        </p:nvSpPr>
        <p:spPr/>
        <p:txBody>
          <a:bodyPr/>
          <a:lstStyle/>
          <a:p>
            <a:fld id="{08810DEB-583A-6E46-8C15-E865F109CEF2}" type="datetimeFigureOut">
              <a:rPr lang="es-CO" smtClean="0"/>
              <a:t>27/02/2026</a:t>
            </a:fld>
            <a:endParaRPr lang="es-CO"/>
          </a:p>
        </p:txBody>
      </p:sp>
      <p:sp>
        <p:nvSpPr>
          <p:cNvPr id="5" name="Marcador de pie de página 4">
            <a:extLst>
              <a:ext uri="{FF2B5EF4-FFF2-40B4-BE49-F238E27FC236}">
                <a16:creationId xmlns:a16="http://schemas.microsoft.com/office/drawing/2014/main" id="{AB06FE5C-2B2A-FEF1-CA8D-A3D0E68F51F1}"/>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622D08D3-DAFC-34BF-574E-723CE53150C7}"/>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1514044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D13C550-4761-58AA-7BBB-A49E828DE0E4}"/>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03E228CD-D37A-7CEE-8E2B-1D764F5D95CF}"/>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F07BF165-B71B-1CE7-C750-2BD4789DB39A}"/>
              </a:ext>
            </a:extLst>
          </p:cNvPr>
          <p:cNvSpPr>
            <a:spLocks noGrp="1"/>
          </p:cNvSpPr>
          <p:nvPr>
            <p:ph type="dt" sz="half" idx="10"/>
          </p:nvPr>
        </p:nvSpPr>
        <p:spPr/>
        <p:txBody>
          <a:bodyPr/>
          <a:lstStyle/>
          <a:p>
            <a:fld id="{08810DEB-583A-6E46-8C15-E865F109CEF2}" type="datetimeFigureOut">
              <a:rPr lang="es-CO" smtClean="0"/>
              <a:t>27/02/2026</a:t>
            </a:fld>
            <a:endParaRPr lang="es-CO"/>
          </a:p>
        </p:txBody>
      </p:sp>
      <p:sp>
        <p:nvSpPr>
          <p:cNvPr id="5" name="Marcador de pie de página 4">
            <a:extLst>
              <a:ext uri="{FF2B5EF4-FFF2-40B4-BE49-F238E27FC236}">
                <a16:creationId xmlns:a16="http://schemas.microsoft.com/office/drawing/2014/main" id="{F5C0A45B-1911-2A6C-1558-A80809DCCDE7}"/>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C2B4B852-E014-AAC3-3AE9-709A319EF868}"/>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140104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62A825-3AF2-4073-4AB5-7E05700CEC8C}"/>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0BEFF345-19DA-6881-E3F4-1E37FEADD07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B6710165-9F85-99FA-E147-FAA19528BCAD}"/>
              </a:ext>
            </a:extLst>
          </p:cNvPr>
          <p:cNvSpPr>
            <a:spLocks noGrp="1"/>
          </p:cNvSpPr>
          <p:nvPr>
            <p:ph type="dt" sz="half" idx="10"/>
          </p:nvPr>
        </p:nvSpPr>
        <p:spPr/>
        <p:txBody>
          <a:bodyPr/>
          <a:lstStyle/>
          <a:p>
            <a:fld id="{08810DEB-583A-6E46-8C15-E865F109CEF2}" type="datetimeFigureOut">
              <a:rPr lang="es-CO" smtClean="0"/>
              <a:t>27/02/2026</a:t>
            </a:fld>
            <a:endParaRPr lang="es-CO"/>
          </a:p>
        </p:txBody>
      </p:sp>
      <p:sp>
        <p:nvSpPr>
          <p:cNvPr id="5" name="Marcador de pie de página 4">
            <a:extLst>
              <a:ext uri="{FF2B5EF4-FFF2-40B4-BE49-F238E27FC236}">
                <a16:creationId xmlns:a16="http://schemas.microsoft.com/office/drawing/2014/main" id="{68025126-925A-A092-CAA8-36401056072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47E9E67-5E4A-51F0-9EA3-4EABF9DA102A}"/>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34609638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4F476F8-2A10-900F-C515-D0079369FDAE}"/>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28D7A153-5B75-136E-BAF6-43003CAA7DBE}"/>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contenido 3">
            <a:extLst>
              <a:ext uri="{FF2B5EF4-FFF2-40B4-BE49-F238E27FC236}">
                <a16:creationId xmlns:a16="http://schemas.microsoft.com/office/drawing/2014/main" id="{06ACA028-CF36-5F3B-1C96-EBAAE7DD2DF6}"/>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5" name="Marcador de fecha 4">
            <a:extLst>
              <a:ext uri="{FF2B5EF4-FFF2-40B4-BE49-F238E27FC236}">
                <a16:creationId xmlns:a16="http://schemas.microsoft.com/office/drawing/2014/main" id="{216F3D29-BE7F-432F-7243-5DC3A739D178}"/>
              </a:ext>
            </a:extLst>
          </p:cNvPr>
          <p:cNvSpPr>
            <a:spLocks noGrp="1"/>
          </p:cNvSpPr>
          <p:nvPr>
            <p:ph type="dt" sz="half" idx="10"/>
          </p:nvPr>
        </p:nvSpPr>
        <p:spPr/>
        <p:txBody>
          <a:bodyPr/>
          <a:lstStyle/>
          <a:p>
            <a:fld id="{08810DEB-583A-6E46-8C15-E865F109CEF2}" type="datetimeFigureOut">
              <a:rPr lang="es-CO" smtClean="0"/>
              <a:t>27/02/2026</a:t>
            </a:fld>
            <a:endParaRPr lang="es-CO"/>
          </a:p>
        </p:txBody>
      </p:sp>
      <p:sp>
        <p:nvSpPr>
          <p:cNvPr id="6" name="Marcador de pie de página 5">
            <a:extLst>
              <a:ext uri="{FF2B5EF4-FFF2-40B4-BE49-F238E27FC236}">
                <a16:creationId xmlns:a16="http://schemas.microsoft.com/office/drawing/2014/main" id="{8E99886D-B93F-26B4-89A7-F24C8BB85368}"/>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96750B22-02E1-FE61-E6AD-D21728E3D5B7}"/>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18312944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D452C76-6EB1-52C7-423A-6368560751C8}"/>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7579AAC9-82AA-74A1-BC13-BC26A5D6AA6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61D8BE91-AF1B-6CBC-3C94-CA5195D3ED58}"/>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5" name="Marcador de texto 4">
            <a:extLst>
              <a:ext uri="{FF2B5EF4-FFF2-40B4-BE49-F238E27FC236}">
                <a16:creationId xmlns:a16="http://schemas.microsoft.com/office/drawing/2014/main" id="{CFB14BB9-9F30-A4F6-3850-80C61518F1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C0FDF28B-2228-5AC9-F71C-3D3EC568845E}"/>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7" name="Marcador de fecha 6">
            <a:extLst>
              <a:ext uri="{FF2B5EF4-FFF2-40B4-BE49-F238E27FC236}">
                <a16:creationId xmlns:a16="http://schemas.microsoft.com/office/drawing/2014/main" id="{7ABDABD1-3DB2-A6C7-81DE-343D48955AD3}"/>
              </a:ext>
            </a:extLst>
          </p:cNvPr>
          <p:cNvSpPr>
            <a:spLocks noGrp="1"/>
          </p:cNvSpPr>
          <p:nvPr>
            <p:ph type="dt" sz="half" idx="10"/>
          </p:nvPr>
        </p:nvSpPr>
        <p:spPr/>
        <p:txBody>
          <a:bodyPr/>
          <a:lstStyle/>
          <a:p>
            <a:fld id="{08810DEB-583A-6E46-8C15-E865F109CEF2}" type="datetimeFigureOut">
              <a:rPr lang="es-CO" smtClean="0"/>
              <a:t>27/02/2026</a:t>
            </a:fld>
            <a:endParaRPr lang="es-CO"/>
          </a:p>
        </p:txBody>
      </p:sp>
      <p:sp>
        <p:nvSpPr>
          <p:cNvPr id="8" name="Marcador de pie de página 7">
            <a:extLst>
              <a:ext uri="{FF2B5EF4-FFF2-40B4-BE49-F238E27FC236}">
                <a16:creationId xmlns:a16="http://schemas.microsoft.com/office/drawing/2014/main" id="{9E87C1DB-FB84-6090-056C-D7DBA6B92226}"/>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8851BA0F-2B47-A0FB-80C6-5AFCAA8F1A47}"/>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24664258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0353225-FFDC-EA9B-781E-260449778062}"/>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fecha 2">
            <a:extLst>
              <a:ext uri="{FF2B5EF4-FFF2-40B4-BE49-F238E27FC236}">
                <a16:creationId xmlns:a16="http://schemas.microsoft.com/office/drawing/2014/main" id="{9CF9D911-8399-8B66-909A-13DD46A52A93}"/>
              </a:ext>
            </a:extLst>
          </p:cNvPr>
          <p:cNvSpPr>
            <a:spLocks noGrp="1"/>
          </p:cNvSpPr>
          <p:nvPr>
            <p:ph type="dt" sz="half" idx="10"/>
          </p:nvPr>
        </p:nvSpPr>
        <p:spPr/>
        <p:txBody>
          <a:bodyPr/>
          <a:lstStyle/>
          <a:p>
            <a:fld id="{08810DEB-583A-6E46-8C15-E865F109CEF2}" type="datetimeFigureOut">
              <a:rPr lang="es-CO" smtClean="0"/>
              <a:t>27/02/2026</a:t>
            </a:fld>
            <a:endParaRPr lang="es-CO"/>
          </a:p>
        </p:txBody>
      </p:sp>
      <p:sp>
        <p:nvSpPr>
          <p:cNvPr id="4" name="Marcador de pie de página 3">
            <a:extLst>
              <a:ext uri="{FF2B5EF4-FFF2-40B4-BE49-F238E27FC236}">
                <a16:creationId xmlns:a16="http://schemas.microsoft.com/office/drawing/2014/main" id="{FB17B0BC-973E-9E07-44D7-DD37A8BB210B}"/>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6333F818-5933-B2C4-D59C-2A5E119863E2}"/>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978368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13417DA5-C826-1B8D-6259-CDC4C0FCE7B8}"/>
              </a:ext>
            </a:extLst>
          </p:cNvPr>
          <p:cNvSpPr>
            <a:spLocks noGrp="1"/>
          </p:cNvSpPr>
          <p:nvPr>
            <p:ph type="dt" sz="half" idx="10"/>
          </p:nvPr>
        </p:nvSpPr>
        <p:spPr/>
        <p:txBody>
          <a:bodyPr/>
          <a:lstStyle/>
          <a:p>
            <a:fld id="{08810DEB-583A-6E46-8C15-E865F109CEF2}" type="datetimeFigureOut">
              <a:rPr lang="es-CO" smtClean="0"/>
              <a:t>27/02/2026</a:t>
            </a:fld>
            <a:endParaRPr lang="es-CO"/>
          </a:p>
        </p:txBody>
      </p:sp>
      <p:sp>
        <p:nvSpPr>
          <p:cNvPr id="3" name="Marcador de pie de página 2">
            <a:extLst>
              <a:ext uri="{FF2B5EF4-FFF2-40B4-BE49-F238E27FC236}">
                <a16:creationId xmlns:a16="http://schemas.microsoft.com/office/drawing/2014/main" id="{C8A07EAE-74F4-B48A-4F88-8FA1BC3402FA}"/>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F2F0221C-1E47-9B83-2B7E-80371899B0B2}"/>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1456087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0803959-9EC9-C0F4-97BE-295699336FE5}"/>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055CBDF3-1BC5-56A9-6A5E-FB9288EECE3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texto 3">
            <a:extLst>
              <a:ext uri="{FF2B5EF4-FFF2-40B4-BE49-F238E27FC236}">
                <a16:creationId xmlns:a16="http://schemas.microsoft.com/office/drawing/2014/main" id="{89C877A9-785A-8F0C-1752-9224813FE1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5D71C858-9955-6234-00E2-BEDFCF9D28FE}"/>
              </a:ext>
            </a:extLst>
          </p:cNvPr>
          <p:cNvSpPr>
            <a:spLocks noGrp="1"/>
          </p:cNvSpPr>
          <p:nvPr>
            <p:ph type="dt" sz="half" idx="10"/>
          </p:nvPr>
        </p:nvSpPr>
        <p:spPr/>
        <p:txBody>
          <a:bodyPr/>
          <a:lstStyle/>
          <a:p>
            <a:fld id="{08810DEB-583A-6E46-8C15-E865F109CEF2}" type="datetimeFigureOut">
              <a:rPr lang="es-CO" smtClean="0"/>
              <a:t>27/02/2026</a:t>
            </a:fld>
            <a:endParaRPr lang="es-CO"/>
          </a:p>
        </p:txBody>
      </p:sp>
      <p:sp>
        <p:nvSpPr>
          <p:cNvPr id="6" name="Marcador de pie de página 5">
            <a:extLst>
              <a:ext uri="{FF2B5EF4-FFF2-40B4-BE49-F238E27FC236}">
                <a16:creationId xmlns:a16="http://schemas.microsoft.com/office/drawing/2014/main" id="{BB63AF40-F277-A7B1-061A-8E7CDB99921F}"/>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161D9F6A-F965-7352-BB62-AA7AABEDD187}"/>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4273154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656E22B-7CBB-78F5-1E70-DCA8DF2A5A75}"/>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O"/>
          </a:p>
        </p:txBody>
      </p:sp>
      <p:sp>
        <p:nvSpPr>
          <p:cNvPr id="3" name="Marcador de posición de imagen 2">
            <a:extLst>
              <a:ext uri="{FF2B5EF4-FFF2-40B4-BE49-F238E27FC236}">
                <a16:creationId xmlns:a16="http://schemas.microsoft.com/office/drawing/2014/main" id="{4A652615-570B-1F51-0293-80703D87123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BF4CEFC1-7FC0-AAA0-5954-66ABDFEAA3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765D750E-86C2-DD92-F282-0D562AA0AC4E}"/>
              </a:ext>
            </a:extLst>
          </p:cNvPr>
          <p:cNvSpPr>
            <a:spLocks noGrp="1"/>
          </p:cNvSpPr>
          <p:nvPr>
            <p:ph type="dt" sz="half" idx="10"/>
          </p:nvPr>
        </p:nvSpPr>
        <p:spPr/>
        <p:txBody>
          <a:bodyPr/>
          <a:lstStyle/>
          <a:p>
            <a:fld id="{08810DEB-583A-6E46-8C15-E865F109CEF2}" type="datetimeFigureOut">
              <a:rPr lang="es-CO" smtClean="0"/>
              <a:t>27/02/2026</a:t>
            </a:fld>
            <a:endParaRPr lang="es-CO"/>
          </a:p>
        </p:txBody>
      </p:sp>
      <p:sp>
        <p:nvSpPr>
          <p:cNvPr id="6" name="Marcador de pie de página 5">
            <a:extLst>
              <a:ext uri="{FF2B5EF4-FFF2-40B4-BE49-F238E27FC236}">
                <a16:creationId xmlns:a16="http://schemas.microsoft.com/office/drawing/2014/main" id="{C5BE9411-2382-0FD3-55E8-E8236CFCDD97}"/>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C4846209-8548-5A79-A469-37E17E82864C}"/>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830857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5C1B5004-86BF-C48A-C38C-5741C4C936D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C79B94CA-6749-829A-724B-C7FB5A4AD3C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AC7B6C8D-D9EC-7126-52CD-A2967F792C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810DEB-583A-6E46-8C15-E865F109CEF2}" type="datetimeFigureOut">
              <a:rPr lang="es-CO" smtClean="0"/>
              <a:t>27/02/2026</a:t>
            </a:fld>
            <a:endParaRPr lang="es-CO"/>
          </a:p>
        </p:txBody>
      </p:sp>
      <p:sp>
        <p:nvSpPr>
          <p:cNvPr id="5" name="Marcador de pie de página 4">
            <a:extLst>
              <a:ext uri="{FF2B5EF4-FFF2-40B4-BE49-F238E27FC236}">
                <a16:creationId xmlns:a16="http://schemas.microsoft.com/office/drawing/2014/main" id="{E8A0E2FA-91B5-2919-B3CA-5AA9D1A2E45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C3A90465-8BE9-0A12-7C6C-CF97D026BD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278C59-D6E7-0A43-9D37-E10C49775ADA}" type="slidenum">
              <a:rPr lang="es-CO" smtClean="0"/>
              <a:t>‹Nº›</a:t>
            </a:fld>
            <a:endParaRPr lang="es-CO"/>
          </a:p>
        </p:txBody>
      </p:sp>
    </p:spTree>
    <p:extLst>
      <p:ext uri="{BB962C8B-B14F-4D97-AF65-F5344CB8AC3E}">
        <p14:creationId xmlns:p14="http://schemas.microsoft.com/office/powerpoint/2010/main" val="8145917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5.wdp"/></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6.wdp"/></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7.wdp"/></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8.wdp"/></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9.wdp"/></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10.wdp"/></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7.png"/><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4.wdp"/></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7390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2480759" y="429317"/>
            <a:ext cx="7055329" cy="646331"/>
          </a:xfrm>
          <a:prstGeom prst="rect">
            <a:avLst/>
          </a:prstGeom>
          <a:noFill/>
        </p:spPr>
        <p:txBody>
          <a:bodyPr wrap="square" rtlCol="0">
            <a:spAutoFit/>
          </a:bodyPr>
          <a:lstStyle/>
          <a:p>
            <a:pPr algn="ctr"/>
            <a:r>
              <a:rPr lang="es-ES" sz="3600" b="1" dirty="0">
                <a:solidFill>
                  <a:srgbClr val="002060"/>
                </a:solidFill>
                <a:latin typeface="Century Gothic" panose="020B0502020202020204" pitchFamily="34" charset="0"/>
              </a:rPr>
              <a:t>Teorías de </a:t>
            </a:r>
            <a:r>
              <a:rPr lang="es-ES" sz="3600" b="1" dirty="0" err="1" smtClean="0">
                <a:solidFill>
                  <a:srgbClr val="002060"/>
                </a:solidFill>
                <a:latin typeface="Century Gothic" panose="020B0502020202020204" pitchFamily="34" charset="0"/>
              </a:rPr>
              <a:t>Maslow</a:t>
            </a:r>
            <a:r>
              <a:rPr lang="es-ES" sz="3600" b="1" dirty="0" smtClean="0">
                <a:solidFill>
                  <a:srgbClr val="002060"/>
                </a:solidFill>
                <a:latin typeface="Century Gothic" panose="020B0502020202020204" pitchFamily="34" charset="0"/>
              </a:rPr>
              <a:t> Herzberg</a:t>
            </a:r>
            <a:endParaRPr lang="es-CO" sz="3600" b="1" dirty="0">
              <a:solidFill>
                <a:srgbClr val="002060"/>
              </a:solidFill>
              <a:latin typeface="Century Gothic" panose="020B0502020202020204" pitchFamily="34" charset="0"/>
            </a:endParaRPr>
          </a:p>
        </p:txBody>
      </p:sp>
      <p:pic>
        <p:nvPicPr>
          <p:cNvPr id="2" name="Imagen 1"/>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Lst>
          </a:blip>
          <a:stretch>
            <a:fillRect/>
          </a:stretch>
        </p:blipFill>
        <p:spPr>
          <a:xfrm>
            <a:off x="948872" y="1582057"/>
            <a:ext cx="10119102" cy="4847771"/>
          </a:xfrm>
          <a:prstGeom prst="rect">
            <a:avLst/>
          </a:prstGeom>
        </p:spPr>
      </p:pic>
    </p:spTree>
    <p:extLst>
      <p:ext uri="{BB962C8B-B14F-4D97-AF65-F5344CB8AC3E}">
        <p14:creationId xmlns:p14="http://schemas.microsoft.com/office/powerpoint/2010/main" val="23046416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2246601" y="690574"/>
            <a:ext cx="7055329" cy="1200329"/>
          </a:xfrm>
          <a:prstGeom prst="rect">
            <a:avLst/>
          </a:prstGeom>
          <a:noFill/>
        </p:spPr>
        <p:txBody>
          <a:bodyPr wrap="square" rtlCol="0">
            <a:spAutoFit/>
          </a:bodyPr>
          <a:lstStyle/>
          <a:p>
            <a:pPr algn="ctr"/>
            <a:r>
              <a:rPr lang="es-CO" sz="3600" b="1" dirty="0">
                <a:solidFill>
                  <a:srgbClr val="002060"/>
                </a:solidFill>
                <a:latin typeface="Century Gothic" panose="020B0502020202020204" pitchFamily="34" charset="0"/>
              </a:rPr>
              <a:t>Comunicación Organizacional Efectiva </a:t>
            </a:r>
            <a:endParaRPr lang="es-CO" sz="3600" b="1" dirty="0">
              <a:solidFill>
                <a:srgbClr val="002060"/>
              </a:solidFill>
              <a:latin typeface="Century Gothic" panose="020B0502020202020204" pitchFamily="34" charset="0"/>
            </a:endParaRPr>
          </a:p>
        </p:txBody>
      </p:sp>
      <p:sp>
        <p:nvSpPr>
          <p:cNvPr id="3" name="Rectángulo 2"/>
          <p:cNvSpPr/>
          <p:nvPr/>
        </p:nvSpPr>
        <p:spPr>
          <a:xfrm>
            <a:off x="474132" y="2271752"/>
            <a:ext cx="5300134" cy="3416320"/>
          </a:xfrm>
          <a:prstGeom prst="rect">
            <a:avLst/>
          </a:prstGeom>
        </p:spPr>
        <p:txBody>
          <a:bodyPr wrap="square">
            <a:spAutoFit/>
          </a:bodyPr>
          <a:lstStyle/>
          <a:p>
            <a:r>
              <a:rPr lang="es-ES" sz="2400" dirty="0">
                <a:latin typeface="Century Gothic" panose="020B0502020202020204" pitchFamily="34" charset="0"/>
              </a:rPr>
              <a:t>Comunicarse es una necesidad humana tan esencial como respirar. Desde los primeros gestos hasta las complejas conversaciones de la vida moderna, la comunicación ha sido el medio para construir relaciones y transformar realidades.</a:t>
            </a:r>
            <a:endParaRPr lang="en-US" sz="2400" dirty="0">
              <a:latin typeface="Century Gothic" panose="020B0502020202020204" pitchFamily="34" charset="0"/>
            </a:endParaRPr>
          </a:p>
        </p:txBody>
      </p:sp>
      <p:pic>
        <p:nvPicPr>
          <p:cNvPr id="10" name="Imagen 9"/>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Lst>
          </a:blip>
          <a:stretch>
            <a:fillRect/>
          </a:stretch>
        </p:blipFill>
        <p:spPr>
          <a:xfrm>
            <a:off x="5774265" y="2271752"/>
            <a:ext cx="4933950" cy="3162300"/>
          </a:xfrm>
          <a:prstGeom prst="rect">
            <a:avLst/>
          </a:prstGeom>
        </p:spPr>
      </p:pic>
    </p:spTree>
    <p:extLst>
      <p:ext uri="{BB962C8B-B14F-4D97-AF65-F5344CB8AC3E}">
        <p14:creationId xmlns:p14="http://schemas.microsoft.com/office/powerpoint/2010/main" val="27733443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2246601" y="690574"/>
            <a:ext cx="7055329" cy="1200329"/>
          </a:xfrm>
          <a:prstGeom prst="rect">
            <a:avLst/>
          </a:prstGeom>
          <a:noFill/>
        </p:spPr>
        <p:txBody>
          <a:bodyPr wrap="square" rtlCol="0">
            <a:spAutoFit/>
          </a:bodyPr>
          <a:lstStyle/>
          <a:p>
            <a:pPr algn="ctr"/>
            <a:r>
              <a:rPr lang="es-CO" sz="3600" b="1" dirty="0" smtClean="0">
                <a:solidFill>
                  <a:srgbClr val="002060"/>
                </a:solidFill>
                <a:latin typeface="Century Gothic" panose="020B0502020202020204" pitchFamily="34" charset="0"/>
              </a:rPr>
              <a:t>Principios Claves de la comunicación Efectiva</a:t>
            </a:r>
            <a:endParaRPr lang="es-CO" sz="3600" b="1" dirty="0">
              <a:solidFill>
                <a:srgbClr val="002060"/>
              </a:solidFill>
              <a:latin typeface="Century Gothic" panose="020B0502020202020204" pitchFamily="34" charset="0"/>
            </a:endParaRPr>
          </a:p>
        </p:txBody>
      </p:sp>
      <p:sp>
        <p:nvSpPr>
          <p:cNvPr id="3" name="Rectángulo 2"/>
          <p:cNvSpPr/>
          <p:nvPr/>
        </p:nvSpPr>
        <p:spPr>
          <a:xfrm>
            <a:off x="140303" y="2518493"/>
            <a:ext cx="2472268" cy="3046988"/>
          </a:xfrm>
          <a:prstGeom prst="rect">
            <a:avLst/>
          </a:prstGeom>
        </p:spPr>
        <p:txBody>
          <a:bodyPr wrap="square">
            <a:spAutoFit/>
          </a:bodyPr>
          <a:lstStyle/>
          <a:p>
            <a:r>
              <a:rPr lang="es-ES" sz="1600" b="1" dirty="0">
                <a:latin typeface="Century Gothic" panose="020B0502020202020204" pitchFamily="34" charset="0"/>
              </a:rPr>
              <a:t>1. Transmitir pasión por tu </a:t>
            </a:r>
            <a:r>
              <a:rPr lang="es-ES" sz="1600" b="1" dirty="0" smtClean="0">
                <a:latin typeface="Century Gothic" panose="020B0502020202020204" pitchFamily="34" charset="0"/>
              </a:rPr>
              <a:t>trabajo. </a:t>
            </a:r>
            <a:r>
              <a:rPr lang="es-ES" sz="1600" dirty="0" smtClean="0">
                <a:latin typeface="Century Gothic" panose="020B0502020202020204" pitchFamily="34" charset="0"/>
              </a:rPr>
              <a:t>Es </a:t>
            </a:r>
            <a:r>
              <a:rPr lang="es-ES" sz="1600" dirty="0">
                <a:latin typeface="Century Gothic" panose="020B0502020202020204" pitchFamily="34" charset="0"/>
              </a:rPr>
              <a:t>fundamental resaltar y poner en valor lo positivo de nuestro trabajo. Ese es el primer paso. Porque la misión de un buen líder debe ser la de motivar a los miembros de su equipo con objetivos </a:t>
            </a:r>
            <a:r>
              <a:rPr lang="es-ES" sz="1600" dirty="0" smtClean="0">
                <a:latin typeface="Century Gothic" panose="020B0502020202020204" pitchFamily="34" charset="0"/>
              </a:rPr>
              <a:t>comunes.</a:t>
            </a:r>
            <a:endParaRPr lang="en-US" sz="1600" dirty="0">
              <a:latin typeface="Century Gothic" panose="020B0502020202020204" pitchFamily="34" charset="0"/>
            </a:endParaRPr>
          </a:p>
        </p:txBody>
      </p:sp>
      <p:sp>
        <p:nvSpPr>
          <p:cNvPr id="12" name="Rectángulo 11"/>
          <p:cNvSpPr/>
          <p:nvPr/>
        </p:nvSpPr>
        <p:spPr>
          <a:xfrm>
            <a:off x="3020700" y="2518493"/>
            <a:ext cx="1843314" cy="2800767"/>
          </a:xfrm>
          <a:prstGeom prst="rect">
            <a:avLst/>
          </a:prstGeom>
        </p:spPr>
        <p:txBody>
          <a:bodyPr wrap="square">
            <a:spAutoFit/>
          </a:bodyPr>
          <a:lstStyle/>
          <a:p>
            <a:r>
              <a:rPr lang="es-ES" sz="1600" b="1" dirty="0">
                <a:latin typeface="Century Gothic" panose="020B0502020202020204" pitchFamily="34" charset="0"/>
              </a:rPr>
              <a:t>2. Apuesta por la innovación y la escucha activa</a:t>
            </a:r>
          </a:p>
          <a:p>
            <a:r>
              <a:rPr lang="es-ES" sz="1600" dirty="0">
                <a:latin typeface="Century Gothic" panose="020B0502020202020204" pitchFamily="34" charset="0"/>
              </a:rPr>
              <a:t>Es fundamental diseñar y realizar una estrategia para que el equipo de trabajo consiga los objetivos. </a:t>
            </a:r>
            <a:endParaRPr lang="en-US" sz="1600" dirty="0">
              <a:latin typeface="Century Gothic" panose="020B0502020202020204" pitchFamily="34" charset="0"/>
            </a:endParaRPr>
          </a:p>
        </p:txBody>
      </p:sp>
      <p:sp>
        <p:nvSpPr>
          <p:cNvPr id="13" name="Rectángulo 12"/>
          <p:cNvSpPr/>
          <p:nvPr/>
        </p:nvSpPr>
        <p:spPr>
          <a:xfrm>
            <a:off x="5128211" y="2518493"/>
            <a:ext cx="2656113" cy="3139321"/>
          </a:xfrm>
          <a:prstGeom prst="rect">
            <a:avLst/>
          </a:prstGeom>
        </p:spPr>
        <p:txBody>
          <a:bodyPr wrap="square">
            <a:spAutoFit/>
          </a:bodyPr>
          <a:lstStyle/>
          <a:p>
            <a:r>
              <a:rPr lang="es-ES" b="1" dirty="0"/>
              <a:t>3</a:t>
            </a:r>
            <a:r>
              <a:rPr lang="es-ES" sz="1600" b="1" dirty="0">
                <a:latin typeface="Century Gothic" panose="020B0502020202020204" pitchFamily="34" charset="0"/>
              </a:rPr>
              <a:t>. Lenguaje inclusivo</a:t>
            </a:r>
          </a:p>
          <a:p>
            <a:r>
              <a:rPr lang="es-ES" sz="1600" dirty="0">
                <a:latin typeface="Century Gothic" panose="020B0502020202020204" pitchFamily="34" charset="0"/>
              </a:rPr>
              <a:t>Todos los expertos en liderazgo son conscientes de que utilizar un lenguaje inclusivo crea vínculos fundamentales con el resto del equipo. Ayuda a que todos se sientan valorados, formando parte de un equipo y en igualdad. </a:t>
            </a:r>
            <a:endParaRPr lang="en-US" sz="1600" dirty="0">
              <a:latin typeface="Century Gothic" panose="020B0502020202020204" pitchFamily="34" charset="0"/>
            </a:endParaRPr>
          </a:p>
        </p:txBody>
      </p:sp>
      <p:sp>
        <p:nvSpPr>
          <p:cNvPr id="14" name="Rectángulo 13"/>
          <p:cNvSpPr/>
          <p:nvPr/>
        </p:nvSpPr>
        <p:spPr>
          <a:xfrm>
            <a:off x="7832791" y="2536155"/>
            <a:ext cx="1843314" cy="3293209"/>
          </a:xfrm>
          <a:prstGeom prst="rect">
            <a:avLst/>
          </a:prstGeom>
        </p:spPr>
        <p:txBody>
          <a:bodyPr wrap="square">
            <a:spAutoFit/>
          </a:bodyPr>
          <a:lstStyle/>
          <a:p>
            <a:r>
              <a:rPr lang="es-ES" sz="1600" b="1" dirty="0">
                <a:latin typeface="Century Gothic" panose="020B0502020202020204" pitchFamily="34" charset="0"/>
              </a:rPr>
              <a:t>4. Aconsejar, guiar, sugerir, debatir</a:t>
            </a:r>
          </a:p>
          <a:p>
            <a:r>
              <a:rPr lang="es-ES" sz="1600" dirty="0">
                <a:latin typeface="Century Gothic" panose="020B0502020202020204" pitchFamily="34" charset="0"/>
              </a:rPr>
              <a:t>Hay que alejarse de la crítica despiadada a la hora de valorar el trabajo de nuestro equipo. Esos consejos no pueden sonar a humillación o desprecio. </a:t>
            </a:r>
            <a:endParaRPr lang="en-US" sz="1600" dirty="0">
              <a:latin typeface="Century Gothic" panose="020B0502020202020204" pitchFamily="34" charset="0"/>
            </a:endParaRPr>
          </a:p>
        </p:txBody>
      </p:sp>
      <p:sp>
        <p:nvSpPr>
          <p:cNvPr id="15" name="Rectángulo 14"/>
          <p:cNvSpPr/>
          <p:nvPr/>
        </p:nvSpPr>
        <p:spPr>
          <a:xfrm>
            <a:off x="9768114" y="2216511"/>
            <a:ext cx="2090057" cy="3847207"/>
          </a:xfrm>
          <a:prstGeom prst="rect">
            <a:avLst/>
          </a:prstGeom>
        </p:spPr>
        <p:txBody>
          <a:bodyPr wrap="square">
            <a:spAutoFit/>
          </a:bodyPr>
          <a:lstStyle/>
          <a:p>
            <a:endParaRPr lang="es-ES" dirty="0"/>
          </a:p>
          <a:p>
            <a:r>
              <a:rPr lang="es-ES" dirty="0"/>
              <a:t> </a:t>
            </a:r>
            <a:r>
              <a:rPr lang="es-ES" sz="1600" b="1" dirty="0">
                <a:latin typeface="Century Gothic" panose="020B0502020202020204" pitchFamily="34" charset="0"/>
              </a:rPr>
              <a:t>5. Diálogo en igualdad de condiciones</a:t>
            </a:r>
          </a:p>
          <a:p>
            <a:r>
              <a:rPr lang="es-ES" sz="1600" dirty="0">
                <a:latin typeface="Century Gothic" panose="020B0502020202020204" pitchFamily="34" charset="0"/>
              </a:rPr>
              <a:t>Una de las características más importantes de un buen líder es tener una cuota de humildad suficiente para reconocer aquellos aspectos que no conoce o controla. </a:t>
            </a:r>
            <a:endParaRPr lang="en-US" sz="1600" dirty="0">
              <a:latin typeface="Century Gothic" panose="020B0502020202020204" pitchFamily="34" charset="0"/>
            </a:endParaRPr>
          </a:p>
        </p:txBody>
      </p:sp>
    </p:spTree>
    <p:extLst>
      <p:ext uri="{BB962C8B-B14F-4D97-AF65-F5344CB8AC3E}">
        <p14:creationId xmlns:p14="http://schemas.microsoft.com/office/powerpoint/2010/main" val="15898890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2246601" y="690574"/>
            <a:ext cx="7055329" cy="1200329"/>
          </a:xfrm>
          <a:prstGeom prst="rect">
            <a:avLst/>
          </a:prstGeom>
          <a:noFill/>
        </p:spPr>
        <p:txBody>
          <a:bodyPr wrap="square" rtlCol="0">
            <a:spAutoFit/>
          </a:bodyPr>
          <a:lstStyle/>
          <a:p>
            <a:pPr algn="ctr"/>
            <a:r>
              <a:rPr lang="es-ES" sz="3600" b="1" dirty="0">
                <a:solidFill>
                  <a:srgbClr val="002060"/>
                </a:solidFill>
                <a:latin typeface="Century Gothic" panose="020B0502020202020204" pitchFamily="34" charset="0"/>
              </a:rPr>
              <a:t>Trabajo en Equipo vs. Grupo de Trabajo</a:t>
            </a:r>
            <a:endParaRPr lang="es-CO" sz="3600" b="1" dirty="0">
              <a:solidFill>
                <a:srgbClr val="002060"/>
              </a:solidFill>
              <a:latin typeface="Century Gothic" panose="020B0502020202020204" pitchFamily="34" charset="0"/>
            </a:endParaRPr>
          </a:p>
        </p:txBody>
      </p:sp>
      <p:sp>
        <p:nvSpPr>
          <p:cNvPr id="3" name="Rectángulo 2"/>
          <p:cNvSpPr/>
          <p:nvPr/>
        </p:nvSpPr>
        <p:spPr>
          <a:xfrm>
            <a:off x="474132" y="2271752"/>
            <a:ext cx="5300134" cy="3785652"/>
          </a:xfrm>
          <a:prstGeom prst="rect">
            <a:avLst/>
          </a:prstGeom>
        </p:spPr>
        <p:txBody>
          <a:bodyPr wrap="square">
            <a:spAutoFit/>
          </a:bodyPr>
          <a:lstStyle/>
          <a:p>
            <a:r>
              <a:rPr lang="es-ES" sz="2400" b="1" dirty="0">
                <a:latin typeface="Century Gothic" panose="020B0502020202020204" pitchFamily="34" charset="0"/>
              </a:rPr>
              <a:t>Trabajo en </a:t>
            </a:r>
            <a:r>
              <a:rPr lang="es-ES" sz="2400" b="1" dirty="0" smtClean="0">
                <a:latin typeface="Century Gothic" panose="020B0502020202020204" pitchFamily="34" charset="0"/>
              </a:rPr>
              <a:t>grupo:</a:t>
            </a:r>
            <a:endParaRPr lang="es-ES" sz="2400" b="1" dirty="0">
              <a:latin typeface="Century Gothic" panose="020B0502020202020204" pitchFamily="34" charset="0"/>
            </a:endParaRPr>
          </a:p>
          <a:p>
            <a:r>
              <a:rPr lang="es-ES" sz="2400" dirty="0">
                <a:latin typeface="Century Gothic" panose="020B0502020202020204" pitchFamily="34" charset="0"/>
              </a:rPr>
              <a:t>El trabajo en grupo es un conjunto de personas que trabajan juntas para lograr un objetivo común</a:t>
            </a:r>
            <a:r>
              <a:rPr lang="es-ES" sz="2400" dirty="0" smtClean="0">
                <a:latin typeface="Century Gothic" panose="020B0502020202020204" pitchFamily="34" charset="0"/>
              </a:rPr>
              <a:t>.</a:t>
            </a:r>
          </a:p>
          <a:p>
            <a:endParaRPr lang="es-ES" sz="2400" dirty="0">
              <a:latin typeface="Century Gothic" panose="020B0502020202020204" pitchFamily="34" charset="0"/>
            </a:endParaRPr>
          </a:p>
          <a:p>
            <a:r>
              <a:rPr lang="es-ES" sz="2400" b="1" dirty="0">
                <a:latin typeface="Century Gothic" panose="020B0502020202020204" pitchFamily="34" charset="0"/>
              </a:rPr>
              <a:t>Trabajo en </a:t>
            </a:r>
            <a:r>
              <a:rPr lang="es-ES" sz="2400" b="1" dirty="0" smtClean="0">
                <a:latin typeface="Century Gothic" panose="020B0502020202020204" pitchFamily="34" charset="0"/>
              </a:rPr>
              <a:t>equipo:</a:t>
            </a:r>
            <a:endParaRPr lang="es-ES" sz="2400" b="1" dirty="0">
              <a:latin typeface="Century Gothic" panose="020B0502020202020204" pitchFamily="34" charset="0"/>
            </a:endParaRPr>
          </a:p>
          <a:p>
            <a:r>
              <a:rPr lang="es-ES" sz="2400" dirty="0">
                <a:latin typeface="Century Gothic" panose="020B0502020202020204" pitchFamily="34" charset="0"/>
              </a:rPr>
              <a:t>El trabajo en equipo es un grupo de personas que trabajan juntas de manera coordinada para lograr un objetivo común. </a:t>
            </a:r>
            <a:endParaRPr lang="en-US" sz="2400" dirty="0">
              <a:latin typeface="Century Gothic" panose="020B0502020202020204" pitchFamily="34" charset="0"/>
            </a:endParaRPr>
          </a:p>
        </p:txBody>
      </p:sp>
      <p:pic>
        <p:nvPicPr>
          <p:cNvPr id="2" name="Imagen 1"/>
          <p:cNvPicPr>
            <a:picLocks noChangeAspect="1"/>
          </p:cNvPicPr>
          <p:nvPr/>
        </p:nvPicPr>
        <p:blipFill>
          <a:blip r:embed="rId3">
            <a:duotone>
              <a:schemeClr val="accent1">
                <a:shade val="45000"/>
                <a:satMod val="135000"/>
              </a:schemeClr>
              <a:prstClr val="white"/>
            </a:duotone>
          </a:blip>
          <a:stretch>
            <a:fillRect/>
          </a:stretch>
        </p:blipFill>
        <p:spPr>
          <a:xfrm>
            <a:off x="8145307" y="1692378"/>
            <a:ext cx="3184103" cy="1905703"/>
          </a:xfrm>
          <a:prstGeom prst="rect">
            <a:avLst/>
          </a:prstGeom>
        </p:spPr>
      </p:pic>
      <p:pic>
        <p:nvPicPr>
          <p:cNvPr id="4" name="Imagen 3"/>
          <p:cNvPicPr>
            <a:picLocks noChangeAspect="1"/>
          </p:cNvPicPr>
          <p:nvPr/>
        </p:nvPicPr>
        <p:blipFill>
          <a:blip r:embed="rId4">
            <a:duotone>
              <a:schemeClr val="accent1">
                <a:shade val="45000"/>
                <a:satMod val="135000"/>
              </a:schemeClr>
              <a:prstClr val="white"/>
            </a:duotone>
          </a:blip>
          <a:stretch>
            <a:fillRect/>
          </a:stretch>
        </p:blipFill>
        <p:spPr>
          <a:xfrm>
            <a:off x="6882564" y="3896893"/>
            <a:ext cx="3184103" cy="2449031"/>
          </a:xfrm>
          <a:prstGeom prst="rect">
            <a:avLst/>
          </a:prstGeom>
        </p:spPr>
      </p:pic>
    </p:spTree>
    <p:extLst>
      <p:ext uri="{BB962C8B-B14F-4D97-AF65-F5344CB8AC3E}">
        <p14:creationId xmlns:p14="http://schemas.microsoft.com/office/powerpoint/2010/main" val="28980876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2246601" y="690574"/>
            <a:ext cx="7055329" cy="1200329"/>
          </a:xfrm>
          <a:prstGeom prst="rect">
            <a:avLst/>
          </a:prstGeom>
          <a:noFill/>
        </p:spPr>
        <p:txBody>
          <a:bodyPr wrap="square" rtlCol="0">
            <a:spAutoFit/>
          </a:bodyPr>
          <a:lstStyle/>
          <a:p>
            <a:pPr algn="ctr"/>
            <a:r>
              <a:rPr lang="es-ES" sz="3600" b="1" dirty="0">
                <a:solidFill>
                  <a:srgbClr val="002060"/>
                </a:solidFill>
                <a:latin typeface="Century Gothic" panose="020B0502020202020204" pitchFamily="34" charset="0"/>
              </a:rPr>
              <a:t>Trabajo en Equipo vs. Grupo de Trabajo</a:t>
            </a:r>
            <a:endParaRPr lang="es-CO" sz="3600" b="1" dirty="0">
              <a:solidFill>
                <a:srgbClr val="002060"/>
              </a:solidFill>
              <a:latin typeface="Century Gothic" panose="020B0502020202020204" pitchFamily="34" charset="0"/>
            </a:endParaRPr>
          </a:p>
        </p:txBody>
      </p:sp>
      <p:pic>
        <p:nvPicPr>
          <p:cNvPr id="6" name="Imagen 5"/>
          <p:cNvPicPr>
            <a:picLocks noChangeAspect="1"/>
          </p:cNvPicPr>
          <p:nvPr/>
        </p:nvPicPr>
        <p:blipFill>
          <a:blip r:embed="rId3">
            <a:duotone>
              <a:schemeClr val="accent1">
                <a:shade val="45000"/>
                <a:satMod val="135000"/>
              </a:schemeClr>
              <a:prstClr val="white"/>
            </a:duotone>
          </a:blip>
          <a:stretch>
            <a:fillRect/>
          </a:stretch>
        </p:blipFill>
        <p:spPr>
          <a:xfrm>
            <a:off x="476251" y="294477"/>
            <a:ext cx="9906000" cy="6563523"/>
          </a:xfrm>
          <a:prstGeom prst="rect">
            <a:avLst/>
          </a:prstGeom>
        </p:spPr>
      </p:pic>
    </p:spTree>
    <p:extLst>
      <p:ext uri="{BB962C8B-B14F-4D97-AF65-F5344CB8AC3E}">
        <p14:creationId xmlns:p14="http://schemas.microsoft.com/office/powerpoint/2010/main" val="5052258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2246601" y="690574"/>
            <a:ext cx="7055329" cy="646331"/>
          </a:xfrm>
          <a:prstGeom prst="rect">
            <a:avLst/>
          </a:prstGeom>
          <a:noFill/>
        </p:spPr>
        <p:txBody>
          <a:bodyPr wrap="square" rtlCol="0">
            <a:spAutoFit/>
          </a:bodyPr>
          <a:lstStyle/>
          <a:p>
            <a:pPr algn="ctr"/>
            <a:r>
              <a:rPr lang="es-ES" sz="3600" b="1" dirty="0" smtClean="0">
                <a:solidFill>
                  <a:srgbClr val="002060"/>
                </a:solidFill>
                <a:latin typeface="Century Gothic" panose="020B0502020202020204" pitchFamily="34" charset="0"/>
              </a:rPr>
              <a:t>GESTION DEL CAMBIO</a:t>
            </a:r>
            <a:endParaRPr lang="es-CO" sz="3600" b="1" dirty="0">
              <a:solidFill>
                <a:srgbClr val="002060"/>
              </a:solidFill>
              <a:latin typeface="Century Gothic" panose="020B0502020202020204" pitchFamily="34" charset="0"/>
            </a:endParaRPr>
          </a:p>
        </p:txBody>
      </p:sp>
      <p:sp>
        <p:nvSpPr>
          <p:cNvPr id="3" name="Rectángulo 2"/>
          <p:cNvSpPr/>
          <p:nvPr/>
        </p:nvSpPr>
        <p:spPr>
          <a:xfrm>
            <a:off x="474132" y="2271752"/>
            <a:ext cx="4688418" cy="4154984"/>
          </a:xfrm>
          <a:prstGeom prst="rect">
            <a:avLst/>
          </a:prstGeom>
        </p:spPr>
        <p:txBody>
          <a:bodyPr wrap="square">
            <a:spAutoFit/>
          </a:bodyPr>
          <a:lstStyle/>
          <a:p>
            <a:r>
              <a:rPr lang="es-ES" sz="2400" dirty="0" smtClean="0">
                <a:latin typeface="Century Gothic" panose="020B0502020202020204" pitchFamily="34" charset="0"/>
              </a:rPr>
              <a:t>La Gestión del cambio es cerciorarse </a:t>
            </a:r>
            <a:r>
              <a:rPr lang="es-ES" sz="2400" dirty="0">
                <a:latin typeface="Century Gothic" panose="020B0502020202020204" pitchFamily="34" charset="0"/>
              </a:rPr>
              <a:t>de equipar y apoyar a las personas y los sistemas involucrados en un cambio organizacional a lo largo de la transición. Esto incluye un </a:t>
            </a:r>
            <a:r>
              <a:rPr lang="es-ES" sz="2400" dirty="0" smtClean="0">
                <a:latin typeface="Century Gothic" panose="020B0502020202020204" pitchFamily="34" charset="0"/>
              </a:rPr>
              <a:t>enfoque estructurado </a:t>
            </a:r>
            <a:r>
              <a:rPr lang="es-ES" sz="2400" dirty="0">
                <a:latin typeface="Century Gothic" panose="020B0502020202020204" pitchFamily="34" charset="0"/>
              </a:rPr>
              <a:t>para comunicar los cambios y gestionar a las personas y los procesos a lo largo del cambio.</a:t>
            </a:r>
            <a:endParaRPr lang="en-US" sz="2400" dirty="0">
              <a:latin typeface="Century Gothic" panose="020B0502020202020204" pitchFamily="34" charset="0"/>
            </a:endParaRPr>
          </a:p>
        </p:txBody>
      </p:sp>
      <p:pic>
        <p:nvPicPr>
          <p:cNvPr id="6" name="Imagen 5"/>
          <p:cNvPicPr>
            <a:picLocks noChangeAspect="1"/>
          </p:cNvPicPr>
          <p:nvPr/>
        </p:nvPicPr>
        <p:blipFill>
          <a:blip r:embed="rId3"/>
          <a:stretch>
            <a:fillRect/>
          </a:stretch>
        </p:blipFill>
        <p:spPr>
          <a:xfrm>
            <a:off x="5774265" y="2730846"/>
            <a:ext cx="6170085" cy="3098453"/>
          </a:xfrm>
          <a:prstGeom prst="rect">
            <a:avLst/>
          </a:prstGeom>
        </p:spPr>
      </p:pic>
    </p:spTree>
    <p:extLst>
      <p:ext uri="{BB962C8B-B14F-4D97-AF65-F5344CB8AC3E}">
        <p14:creationId xmlns:p14="http://schemas.microsoft.com/office/powerpoint/2010/main" val="10719292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417801" y="233374"/>
            <a:ext cx="7055329" cy="1200329"/>
          </a:xfrm>
          <a:prstGeom prst="rect">
            <a:avLst/>
          </a:prstGeom>
          <a:noFill/>
        </p:spPr>
        <p:txBody>
          <a:bodyPr wrap="square" rtlCol="0">
            <a:spAutoFit/>
          </a:bodyPr>
          <a:lstStyle/>
          <a:p>
            <a:pPr algn="ctr"/>
            <a:r>
              <a:rPr lang="es-ES" sz="3600" b="1" dirty="0" smtClean="0">
                <a:solidFill>
                  <a:srgbClr val="002060"/>
                </a:solidFill>
                <a:latin typeface="Century Gothic" panose="020B0502020202020204" pitchFamily="34" charset="0"/>
              </a:rPr>
              <a:t>ETAPAS DE LA GESTION DEL CAMBIO</a:t>
            </a:r>
            <a:endParaRPr lang="es-CO" sz="3600" b="1" dirty="0">
              <a:solidFill>
                <a:srgbClr val="002060"/>
              </a:solidFill>
              <a:latin typeface="Century Gothic" panose="020B0502020202020204" pitchFamily="34" charset="0"/>
            </a:endParaRPr>
          </a:p>
        </p:txBody>
      </p:sp>
      <p:pic>
        <p:nvPicPr>
          <p:cNvPr id="7" name="Imagen 6"/>
          <p:cNvPicPr>
            <a:picLocks noChangeAspect="1"/>
          </p:cNvPicPr>
          <p:nvPr/>
        </p:nvPicPr>
        <p:blipFill>
          <a:blip r:embed="rId3">
            <a:duotone>
              <a:schemeClr val="accent1">
                <a:shade val="45000"/>
                <a:satMod val="135000"/>
              </a:schemeClr>
              <a:prstClr val="white"/>
            </a:duotone>
          </a:blip>
          <a:stretch>
            <a:fillRect/>
          </a:stretch>
        </p:blipFill>
        <p:spPr>
          <a:xfrm>
            <a:off x="5900737" y="833538"/>
            <a:ext cx="5700713" cy="5613606"/>
          </a:xfrm>
          <a:prstGeom prst="ellipse">
            <a:avLst/>
          </a:prstGeom>
          <a:ln>
            <a:noFill/>
          </a:ln>
          <a:effectLst>
            <a:softEdge rad="112500"/>
          </a:effectLst>
        </p:spPr>
      </p:pic>
      <p:sp>
        <p:nvSpPr>
          <p:cNvPr id="8" name="Rectángulo 7"/>
          <p:cNvSpPr/>
          <p:nvPr/>
        </p:nvSpPr>
        <p:spPr>
          <a:xfrm>
            <a:off x="625619" y="2232263"/>
            <a:ext cx="5067300" cy="3416320"/>
          </a:xfrm>
          <a:prstGeom prst="rect">
            <a:avLst/>
          </a:prstGeom>
        </p:spPr>
        <p:txBody>
          <a:bodyPr wrap="square">
            <a:spAutoFit/>
          </a:bodyPr>
          <a:lstStyle/>
          <a:p>
            <a:r>
              <a:rPr lang="es-ES" sz="2400" dirty="0">
                <a:latin typeface="Century Gothic" panose="020B0502020202020204" pitchFamily="34" charset="0"/>
              </a:rPr>
              <a:t>Esta debe ser un plan pensado y estructurado que se adapte a las posibles mejoras. La forma en que los líderes de cambio eligen abordar la administración del cambio organizacional varía en tamaño, necesidad y potencial de aceptación de los empleados.</a:t>
            </a:r>
            <a:endParaRPr lang="en-US" sz="2400" dirty="0">
              <a:latin typeface="Century Gothic" panose="020B0502020202020204" pitchFamily="34" charset="0"/>
            </a:endParaRPr>
          </a:p>
        </p:txBody>
      </p:sp>
    </p:spTree>
    <p:extLst>
      <p:ext uri="{BB962C8B-B14F-4D97-AF65-F5344CB8AC3E}">
        <p14:creationId xmlns:p14="http://schemas.microsoft.com/office/powerpoint/2010/main" val="4566871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417801" y="233374"/>
            <a:ext cx="7055329" cy="1200329"/>
          </a:xfrm>
          <a:prstGeom prst="rect">
            <a:avLst/>
          </a:prstGeom>
          <a:noFill/>
        </p:spPr>
        <p:txBody>
          <a:bodyPr wrap="square" rtlCol="0">
            <a:spAutoFit/>
          </a:bodyPr>
          <a:lstStyle/>
          <a:p>
            <a:pPr algn="ctr"/>
            <a:r>
              <a:rPr lang="es-ES" sz="3600" b="1" dirty="0" err="1">
                <a:solidFill>
                  <a:srgbClr val="002060"/>
                </a:solidFill>
                <a:latin typeface="Century Gothic" panose="020B0502020202020204" pitchFamily="34" charset="0"/>
              </a:rPr>
              <a:t>Stakeholders</a:t>
            </a:r>
            <a:r>
              <a:rPr lang="es-ES" sz="3600" b="1" dirty="0">
                <a:solidFill>
                  <a:srgbClr val="002060"/>
                </a:solidFill>
                <a:latin typeface="Century Gothic" panose="020B0502020202020204" pitchFamily="34" charset="0"/>
              </a:rPr>
              <a:t> en el proceso de administración del cambio</a:t>
            </a:r>
            <a:endParaRPr lang="es-CO" sz="3600" b="1" dirty="0">
              <a:solidFill>
                <a:srgbClr val="002060"/>
              </a:solidFill>
              <a:latin typeface="Century Gothic" panose="020B0502020202020204" pitchFamily="34" charset="0"/>
            </a:endParaRPr>
          </a:p>
        </p:txBody>
      </p:sp>
      <p:sp>
        <p:nvSpPr>
          <p:cNvPr id="8" name="Rectángulo 7"/>
          <p:cNvSpPr/>
          <p:nvPr/>
        </p:nvSpPr>
        <p:spPr>
          <a:xfrm>
            <a:off x="740785" y="1862931"/>
            <a:ext cx="4060681" cy="4154984"/>
          </a:xfrm>
          <a:prstGeom prst="rect">
            <a:avLst/>
          </a:prstGeom>
        </p:spPr>
        <p:txBody>
          <a:bodyPr wrap="square">
            <a:spAutoFit/>
          </a:bodyPr>
          <a:lstStyle/>
          <a:p>
            <a:r>
              <a:rPr lang="es-ES" sz="2400" dirty="0">
                <a:latin typeface="Century Gothic" panose="020B0502020202020204" pitchFamily="34" charset="0"/>
              </a:rPr>
              <a:t>Los </a:t>
            </a:r>
            <a:r>
              <a:rPr lang="es-ES" sz="2400" dirty="0" err="1">
                <a:latin typeface="Century Gothic" panose="020B0502020202020204" pitchFamily="34" charset="0"/>
              </a:rPr>
              <a:t>stakeholders</a:t>
            </a:r>
            <a:r>
              <a:rPr lang="es-ES" sz="2400" dirty="0">
                <a:latin typeface="Century Gothic" panose="020B0502020202020204" pitchFamily="34" charset="0"/>
              </a:rPr>
              <a:t> pueden variar según el tamaño de la organización y la naturaleza del cambio. Por ejemplo, si va a cambiar un proceso que afecta directamente a un producto que ofrece a sus clientes, entonces sus clientes son </a:t>
            </a:r>
            <a:r>
              <a:rPr lang="es-ES" sz="2400" dirty="0" err="1">
                <a:latin typeface="Century Gothic" panose="020B0502020202020204" pitchFamily="34" charset="0"/>
              </a:rPr>
              <a:t>stakeholders</a:t>
            </a:r>
            <a:r>
              <a:rPr lang="es-ES" sz="2400" dirty="0">
                <a:latin typeface="Century Gothic" panose="020B0502020202020204" pitchFamily="34" charset="0"/>
              </a:rPr>
              <a:t> esenciales. .</a:t>
            </a:r>
            <a:endParaRPr lang="en-US" sz="2400" dirty="0">
              <a:latin typeface="Century Gothic" panose="020B0502020202020204" pitchFamily="34" charset="0"/>
            </a:endParaRPr>
          </a:p>
        </p:txBody>
      </p:sp>
      <p:pic>
        <p:nvPicPr>
          <p:cNvPr id="2" name="Imagen 1"/>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Lst>
          </a:blip>
          <a:stretch>
            <a:fillRect/>
          </a:stretch>
        </p:blipFill>
        <p:spPr>
          <a:xfrm>
            <a:off x="5124450" y="1416298"/>
            <a:ext cx="6355290" cy="5048250"/>
          </a:xfrm>
          <a:prstGeom prst="rect">
            <a:avLst/>
          </a:prstGeom>
        </p:spPr>
      </p:pic>
    </p:spTree>
    <p:extLst>
      <p:ext uri="{BB962C8B-B14F-4D97-AF65-F5344CB8AC3E}">
        <p14:creationId xmlns:p14="http://schemas.microsoft.com/office/powerpoint/2010/main" val="9147814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2672027" y="423874"/>
            <a:ext cx="7055329" cy="1200329"/>
          </a:xfrm>
          <a:prstGeom prst="rect">
            <a:avLst/>
          </a:prstGeom>
          <a:noFill/>
        </p:spPr>
        <p:txBody>
          <a:bodyPr wrap="square" rtlCol="0">
            <a:spAutoFit/>
          </a:bodyPr>
          <a:lstStyle/>
          <a:p>
            <a:pPr algn="ctr"/>
            <a:r>
              <a:rPr lang="es-ES" sz="3600" b="1" dirty="0" smtClean="0">
                <a:solidFill>
                  <a:srgbClr val="002060"/>
                </a:solidFill>
                <a:latin typeface="Century Gothic" panose="020B0502020202020204" pitchFamily="34" charset="0"/>
              </a:rPr>
              <a:t>Recomendaciones para la  gestión del cambio</a:t>
            </a:r>
            <a:endParaRPr lang="es-CO" sz="3600" b="1" dirty="0">
              <a:solidFill>
                <a:srgbClr val="002060"/>
              </a:solidFill>
              <a:latin typeface="Century Gothic" panose="020B0502020202020204" pitchFamily="34" charset="0"/>
            </a:endParaRPr>
          </a:p>
        </p:txBody>
      </p:sp>
      <p:sp>
        <p:nvSpPr>
          <p:cNvPr id="8" name="Rectángulo 7"/>
          <p:cNvSpPr/>
          <p:nvPr/>
        </p:nvSpPr>
        <p:spPr>
          <a:xfrm>
            <a:off x="740783" y="2567781"/>
            <a:ext cx="10917815" cy="3785652"/>
          </a:xfrm>
          <a:prstGeom prst="rect">
            <a:avLst/>
          </a:prstGeom>
        </p:spPr>
        <p:txBody>
          <a:bodyPr wrap="square">
            <a:spAutoFit/>
          </a:bodyPr>
          <a:lstStyle/>
          <a:p>
            <a:pPr marL="342900" indent="-342900">
              <a:buFont typeface="Arial" panose="020B0604020202020204" pitchFamily="34" charset="0"/>
              <a:buChar char="•"/>
            </a:pPr>
            <a:r>
              <a:rPr lang="es-ES" sz="2400" dirty="0" smtClean="0">
                <a:latin typeface="Century Gothic" panose="020B0502020202020204" pitchFamily="34" charset="0"/>
              </a:rPr>
              <a:t>Define </a:t>
            </a:r>
            <a:r>
              <a:rPr lang="es-ES" sz="2400" dirty="0">
                <a:latin typeface="Century Gothic" panose="020B0502020202020204" pitchFamily="34" charset="0"/>
              </a:rPr>
              <a:t>claramente la visión y haz que las metas sean mensurables.</a:t>
            </a:r>
          </a:p>
          <a:p>
            <a:pPr marL="342900" indent="-342900">
              <a:buFont typeface="Arial" panose="020B0604020202020204" pitchFamily="34" charset="0"/>
              <a:buChar char="•"/>
            </a:pPr>
            <a:r>
              <a:rPr lang="es-ES" sz="2400" dirty="0" smtClean="0">
                <a:latin typeface="Century Gothic" panose="020B0502020202020204" pitchFamily="34" charset="0"/>
              </a:rPr>
              <a:t>Asegurar </a:t>
            </a:r>
            <a:r>
              <a:rPr lang="es-ES" sz="2400" dirty="0">
                <a:latin typeface="Century Gothic" panose="020B0502020202020204" pitchFamily="34" charset="0"/>
              </a:rPr>
              <a:t>que la aceptación de los empleados sea tan importante como el patrocinio ejecutivo.</a:t>
            </a:r>
          </a:p>
          <a:p>
            <a:pPr marL="342900" indent="-342900">
              <a:buFont typeface="Arial" panose="020B0604020202020204" pitchFamily="34" charset="0"/>
              <a:buChar char="•"/>
            </a:pPr>
            <a:r>
              <a:rPr lang="es-ES" sz="2400" dirty="0" smtClean="0">
                <a:latin typeface="Century Gothic" panose="020B0502020202020204" pitchFamily="34" charset="0"/>
              </a:rPr>
              <a:t>Esté </a:t>
            </a:r>
            <a:r>
              <a:rPr lang="es-ES" sz="2400" dirty="0">
                <a:latin typeface="Century Gothic" panose="020B0502020202020204" pitchFamily="34" charset="0"/>
              </a:rPr>
              <a:t>dispuesto a ajustar su proceso, especialmente si no está impulsando los resultados deseados.</a:t>
            </a:r>
          </a:p>
          <a:p>
            <a:pPr marL="342900" indent="-342900">
              <a:buFont typeface="Arial" panose="020B0604020202020204" pitchFamily="34" charset="0"/>
              <a:buChar char="•"/>
            </a:pPr>
            <a:r>
              <a:rPr lang="es-ES" sz="2400" dirty="0" smtClean="0">
                <a:latin typeface="Century Gothic" panose="020B0502020202020204" pitchFamily="34" charset="0"/>
              </a:rPr>
              <a:t>Involucre </a:t>
            </a:r>
            <a:r>
              <a:rPr lang="es-ES" sz="2400" dirty="0">
                <a:latin typeface="Century Gothic" panose="020B0502020202020204" pitchFamily="34" charset="0"/>
              </a:rPr>
              <a:t>a los empleados en la toma de decisiones cuando sea necesario.</a:t>
            </a:r>
          </a:p>
          <a:p>
            <a:pPr marL="342900" indent="-342900">
              <a:buFont typeface="Arial" panose="020B0604020202020204" pitchFamily="34" charset="0"/>
              <a:buChar char="•"/>
            </a:pPr>
            <a:r>
              <a:rPr lang="es-ES" sz="2400" dirty="0" smtClean="0">
                <a:latin typeface="Century Gothic" panose="020B0502020202020204" pitchFamily="34" charset="0"/>
              </a:rPr>
              <a:t>Colabore </a:t>
            </a:r>
            <a:r>
              <a:rPr lang="es-ES" sz="2400" dirty="0">
                <a:latin typeface="Century Gothic" panose="020B0502020202020204" pitchFamily="34" charset="0"/>
              </a:rPr>
              <a:t>con los líderes funcionales y de procesos en la usabilidad y la automatización de los procesos.</a:t>
            </a:r>
          </a:p>
          <a:p>
            <a:pPr marL="342900" indent="-342900">
              <a:buFont typeface="Arial" panose="020B0604020202020204" pitchFamily="34" charset="0"/>
              <a:buChar char="•"/>
            </a:pPr>
            <a:r>
              <a:rPr lang="es-ES" sz="2400" dirty="0" smtClean="0">
                <a:latin typeface="Century Gothic" panose="020B0502020202020204" pitchFamily="34" charset="0"/>
              </a:rPr>
              <a:t>Cree </a:t>
            </a:r>
            <a:r>
              <a:rPr lang="es-ES" sz="2400" dirty="0">
                <a:latin typeface="Century Gothic" panose="020B0502020202020204" pitchFamily="34" charset="0"/>
              </a:rPr>
              <a:t>su plan basado en la tolerancia al riesgo organizacional.</a:t>
            </a:r>
          </a:p>
        </p:txBody>
      </p:sp>
      <p:pic>
        <p:nvPicPr>
          <p:cNvPr id="3" name="Imagen 2"/>
          <p:cNvPicPr>
            <a:picLocks noChangeAspect="1"/>
          </p:cNvPicPr>
          <p:nvPr/>
        </p:nvPicPr>
        <p:blipFill>
          <a:blip r:embed="rId2">
            <a:duotone>
              <a:schemeClr val="accent1">
                <a:shade val="45000"/>
                <a:satMod val="135000"/>
              </a:schemeClr>
              <a:prstClr val="white"/>
            </a:duotone>
          </a:blip>
          <a:stretch>
            <a:fillRect/>
          </a:stretch>
        </p:blipFill>
        <p:spPr>
          <a:xfrm>
            <a:off x="528902" y="147637"/>
            <a:ext cx="2143125" cy="2143125"/>
          </a:xfrm>
          <a:prstGeom prst="rect">
            <a:avLst/>
          </a:prstGeom>
        </p:spPr>
      </p:pic>
    </p:spTree>
    <p:extLst>
      <p:ext uri="{BB962C8B-B14F-4D97-AF65-F5344CB8AC3E}">
        <p14:creationId xmlns:p14="http://schemas.microsoft.com/office/powerpoint/2010/main" val="38641744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2246601" y="690574"/>
            <a:ext cx="7055329" cy="646331"/>
          </a:xfrm>
          <a:prstGeom prst="rect">
            <a:avLst/>
          </a:prstGeom>
          <a:noFill/>
        </p:spPr>
        <p:txBody>
          <a:bodyPr wrap="square" rtlCol="0">
            <a:spAutoFit/>
          </a:bodyPr>
          <a:lstStyle/>
          <a:p>
            <a:pPr algn="ctr"/>
            <a:r>
              <a:rPr lang="es-ES" sz="3600" b="1" dirty="0" smtClean="0">
                <a:solidFill>
                  <a:srgbClr val="002060"/>
                </a:solidFill>
                <a:latin typeface="Century Gothic" panose="020B0502020202020204" pitchFamily="34" charset="0"/>
              </a:rPr>
              <a:t>Liderazgo Multicultural</a:t>
            </a:r>
            <a:endParaRPr lang="es-CO" sz="3600" dirty="0">
              <a:solidFill>
                <a:srgbClr val="002060"/>
              </a:solidFill>
              <a:latin typeface="Century Gothic" panose="020B0502020202020204" pitchFamily="34" charset="0"/>
            </a:endParaRPr>
          </a:p>
        </p:txBody>
      </p:sp>
      <p:sp>
        <p:nvSpPr>
          <p:cNvPr id="3" name="Rectángulo 2"/>
          <p:cNvSpPr/>
          <p:nvPr/>
        </p:nvSpPr>
        <p:spPr>
          <a:xfrm>
            <a:off x="455082" y="1776451"/>
            <a:ext cx="4688418" cy="4154984"/>
          </a:xfrm>
          <a:prstGeom prst="rect">
            <a:avLst/>
          </a:prstGeom>
        </p:spPr>
        <p:txBody>
          <a:bodyPr wrap="square">
            <a:spAutoFit/>
          </a:bodyPr>
          <a:lstStyle/>
          <a:p>
            <a:r>
              <a:rPr lang="es-ES" sz="2400" dirty="0">
                <a:latin typeface="Century Gothic" panose="020B0502020202020204" pitchFamily="34" charset="0"/>
              </a:rPr>
              <a:t>El liderazgo multicultural es un marco de liderazgo que respeta las diferencias entre culturas e intenta dar cabida a diferentes perspectivas culturales dentro del contexto de una organización. El liderazgo multicultural no se limita a culturas muy diversas: también puede aplicarse dentro de subculturas</a:t>
            </a:r>
            <a:r>
              <a:rPr lang="es-ES" sz="2400" dirty="0" smtClean="0">
                <a:latin typeface="Century Gothic" panose="020B0502020202020204" pitchFamily="34" charset="0"/>
              </a:rPr>
              <a:t>.</a:t>
            </a:r>
            <a:endParaRPr lang="en-US" sz="2400" dirty="0">
              <a:latin typeface="Century Gothic" panose="020B0502020202020204" pitchFamily="34" charset="0"/>
            </a:endParaRPr>
          </a:p>
        </p:txBody>
      </p:sp>
      <p:pic>
        <p:nvPicPr>
          <p:cNvPr id="2" name="Imagen 1"/>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Lst>
          </a:blip>
          <a:stretch>
            <a:fillRect/>
          </a:stretch>
        </p:blipFill>
        <p:spPr>
          <a:xfrm>
            <a:off x="5348287" y="2124074"/>
            <a:ext cx="6651684" cy="3807361"/>
          </a:xfrm>
          <a:prstGeom prst="rect">
            <a:avLst/>
          </a:prstGeom>
        </p:spPr>
      </p:pic>
    </p:spTree>
    <p:extLst>
      <p:ext uri="{BB962C8B-B14F-4D97-AF65-F5344CB8AC3E}">
        <p14:creationId xmlns:p14="http://schemas.microsoft.com/office/powerpoint/2010/main" val="30954412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C0C55DEB-7567-F3C5-BC31-DA6E7B9E2030}"/>
              </a:ext>
            </a:extLst>
          </p:cNvPr>
          <p:cNvSpPr txBox="1">
            <a:spLocks noGrp="1"/>
          </p:cNvSpPr>
          <p:nvPr>
            <p:ph type="title"/>
          </p:nvPr>
        </p:nvSpPr>
        <p:spPr>
          <a:xfrm>
            <a:off x="2396066" y="2387008"/>
            <a:ext cx="7399867" cy="1183081"/>
          </a:xfrm>
          <a:prstGeom prst="rect">
            <a:avLst/>
          </a:prstGeom>
        </p:spPr>
        <p:txBody>
          <a:bodyPr vert="horz" wrap="square" lIns="0" tIns="12065" rIns="0" bIns="0" rtlCol="0">
            <a:spAutoFit/>
          </a:bodyPr>
          <a:lstStyle/>
          <a:p>
            <a:pPr marL="12700" algn="ctr">
              <a:lnSpc>
                <a:spcPts val="10415"/>
              </a:lnSpc>
              <a:spcBef>
                <a:spcPts val="95"/>
              </a:spcBef>
            </a:pPr>
            <a:r>
              <a:rPr sz="6000" b="0" dirty="0" smtClean="0">
                <a:solidFill>
                  <a:srgbClr val="FFFAFA"/>
                </a:solidFill>
                <a:latin typeface="Century Gothic" panose="020B0502020202020204" pitchFamily="34" charset="0"/>
                <a:cs typeface="Arial MT"/>
              </a:rPr>
              <a:t>MODULO</a:t>
            </a:r>
            <a:r>
              <a:rPr lang="es-ES" sz="6000" b="0" dirty="0" smtClean="0">
                <a:solidFill>
                  <a:srgbClr val="FFFAFA"/>
                </a:solidFill>
                <a:latin typeface="Century Gothic" panose="020B0502020202020204" pitchFamily="34" charset="0"/>
                <a:cs typeface="Arial MT"/>
              </a:rPr>
              <a:t> </a:t>
            </a:r>
            <a:r>
              <a:rPr lang="es-ES" sz="6000" spc="-390" dirty="0" smtClean="0">
                <a:solidFill>
                  <a:srgbClr val="FFFAFA"/>
                </a:solidFill>
                <a:latin typeface="Century Gothic" panose="020B0502020202020204" pitchFamily="34" charset="0"/>
                <a:cs typeface="Arial MT"/>
              </a:rPr>
              <a:t>4</a:t>
            </a:r>
            <a:endParaRPr sz="6000" dirty="0">
              <a:latin typeface="Century Gothic" panose="020B0502020202020204" pitchFamily="34" charset="0"/>
              <a:cs typeface="Arial MT"/>
            </a:endParaRPr>
          </a:p>
        </p:txBody>
      </p:sp>
      <p:sp>
        <p:nvSpPr>
          <p:cNvPr id="5" name="object 9">
            <a:extLst>
              <a:ext uri="{FF2B5EF4-FFF2-40B4-BE49-F238E27FC236}">
                <a16:creationId xmlns:a16="http://schemas.microsoft.com/office/drawing/2014/main" id="{E090111D-BE83-4776-9AB2-6EB13FBB8AC4}"/>
              </a:ext>
            </a:extLst>
          </p:cNvPr>
          <p:cNvSpPr txBox="1">
            <a:spLocks/>
          </p:cNvSpPr>
          <p:nvPr/>
        </p:nvSpPr>
        <p:spPr>
          <a:xfrm>
            <a:off x="2396066" y="3105441"/>
            <a:ext cx="7576323" cy="1092094"/>
          </a:xfrm>
          <a:prstGeom prst="rect">
            <a:avLst/>
          </a:prstGeom>
        </p:spPr>
        <p:txBody>
          <a:bodyPr vert="horz" wrap="square" lIns="0" tIns="12065"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gn="ctr">
              <a:lnSpc>
                <a:spcPts val="10415"/>
              </a:lnSpc>
              <a:spcBef>
                <a:spcPts val="95"/>
              </a:spcBef>
            </a:pPr>
            <a:r>
              <a:rPr lang="es-CO" sz="2800" spc="-10" dirty="0" smtClean="0">
                <a:solidFill>
                  <a:srgbClr val="55ADFF"/>
                </a:solidFill>
                <a:latin typeface="Century Gothic" panose="020B0502020202020204" pitchFamily="34" charset="0"/>
              </a:rPr>
              <a:t>La Dirección</a:t>
            </a:r>
            <a:endParaRPr lang="es-CO" sz="2800" dirty="0">
              <a:latin typeface="Century Gothic" panose="020B0502020202020204" pitchFamily="34" charset="0"/>
            </a:endParaRPr>
          </a:p>
        </p:txBody>
      </p:sp>
    </p:spTree>
    <p:extLst>
      <p:ext uri="{BB962C8B-B14F-4D97-AF65-F5344CB8AC3E}">
        <p14:creationId xmlns:p14="http://schemas.microsoft.com/office/powerpoint/2010/main" val="39245134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1256001" y="323850"/>
            <a:ext cx="9469149" cy="646331"/>
          </a:xfrm>
          <a:prstGeom prst="rect">
            <a:avLst/>
          </a:prstGeom>
          <a:noFill/>
        </p:spPr>
        <p:txBody>
          <a:bodyPr wrap="square" rtlCol="0">
            <a:spAutoFit/>
          </a:bodyPr>
          <a:lstStyle/>
          <a:p>
            <a:pPr algn="ctr"/>
            <a:r>
              <a:rPr lang="es-ES" sz="3600" b="1" dirty="0" smtClean="0">
                <a:solidFill>
                  <a:srgbClr val="002060"/>
                </a:solidFill>
                <a:latin typeface="Century Gothic" panose="020B0502020202020204" pitchFamily="34" charset="0"/>
              </a:rPr>
              <a:t>Beneficios de Liderazgo Multicultural</a:t>
            </a:r>
            <a:endParaRPr lang="es-CO" sz="3600" dirty="0">
              <a:solidFill>
                <a:srgbClr val="002060"/>
              </a:solidFill>
              <a:latin typeface="Century Gothic" panose="020B0502020202020204" pitchFamily="34" charset="0"/>
            </a:endParaRPr>
          </a:p>
        </p:txBody>
      </p:sp>
      <p:sp>
        <p:nvSpPr>
          <p:cNvPr id="3" name="Rectángulo 2"/>
          <p:cNvSpPr/>
          <p:nvPr/>
        </p:nvSpPr>
        <p:spPr>
          <a:xfrm>
            <a:off x="0" y="1225689"/>
            <a:ext cx="7955493" cy="5324535"/>
          </a:xfrm>
          <a:prstGeom prst="rect">
            <a:avLst/>
          </a:prstGeom>
        </p:spPr>
        <p:txBody>
          <a:bodyPr wrap="square">
            <a:spAutoFit/>
          </a:bodyPr>
          <a:lstStyle/>
          <a:p>
            <a:pPr marL="342900" indent="-342900">
              <a:buFont typeface="Arial" panose="020B0604020202020204" pitchFamily="34" charset="0"/>
              <a:buChar char="•"/>
            </a:pPr>
            <a:r>
              <a:rPr lang="es-ES" sz="2000" b="1" dirty="0" smtClean="0">
                <a:latin typeface="Century Gothic" panose="020B0502020202020204" pitchFamily="34" charset="0"/>
              </a:rPr>
              <a:t>Resolutividad</a:t>
            </a:r>
            <a:r>
              <a:rPr lang="es-ES" sz="2000" dirty="0" smtClean="0">
                <a:latin typeface="Century Gothic" panose="020B0502020202020204" pitchFamily="34" charset="0"/>
              </a:rPr>
              <a:t>: cualquier </a:t>
            </a:r>
            <a:r>
              <a:rPr lang="es-ES" sz="2000" dirty="0">
                <a:latin typeface="Century Gothic" panose="020B0502020202020204" pitchFamily="34" charset="0"/>
              </a:rPr>
              <a:t>problema puede resolverse de diversas maneras, y a menudo las mejores soluciones son las que crea un equipo de líderes con diferentes orígenes y culturas.  </a:t>
            </a:r>
          </a:p>
          <a:p>
            <a:endParaRPr lang="es-ES" sz="2000" dirty="0">
              <a:latin typeface="Century Gothic" panose="020B0502020202020204" pitchFamily="34" charset="0"/>
            </a:endParaRPr>
          </a:p>
          <a:p>
            <a:pPr marL="342900" indent="-342900">
              <a:buFont typeface="Arial" panose="020B0604020202020204" pitchFamily="34" charset="0"/>
              <a:buChar char="•"/>
            </a:pPr>
            <a:r>
              <a:rPr lang="es-ES" sz="2000" b="1" dirty="0" smtClean="0">
                <a:latin typeface="Century Gothic" panose="020B0502020202020204" pitchFamily="34" charset="0"/>
              </a:rPr>
              <a:t>La </a:t>
            </a:r>
            <a:r>
              <a:rPr lang="es-ES" sz="2000" b="1" dirty="0">
                <a:latin typeface="Century Gothic" panose="020B0502020202020204" pitchFamily="34" charset="0"/>
              </a:rPr>
              <a:t>creatividad </a:t>
            </a:r>
            <a:r>
              <a:rPr lang="es-ES" sz="2000" dirty="0">
                <a:latin typeface="Century Gothic" panose="020B0502020202020204" pitchFamily="34" charset="0"/>
              </a:rPr>
              <a:t>se ve influenciada por la cultura. El estilo estadounidense puede ser abordar un problema con una solución más costosa que alguien de un país con escasez de recursos. Sin embargo, una persona de China o India puede aportar influencias muy diferentes al abordar un problema.</a:t>
            </a:r>
          </a:p>
          <a:p>
            <a:endParaRPr lang="es-ES" sz="2000" dirty="0">
              <a:latin typeface="Century Gothic" panose="020B0502020202020204" pitchFamily="34" charset="0"/>
            </a:endParaRPr>
          </a:p>
          <a:p>
            <a:pPr marL="342900" indent="-342900">
              <a:buFont typeface="Arial" panose="020B0604020202020204" pitchFamily="34" charset="0"/>
              <a:buChar char="•"/>
            </a:pPr>
            <a:r>
              <a:rPr lang="es-ES" sz="2000" b="1" dirty="0" smtClean="0">
                <a:latin typeface="Century Gothic" panose="020B0502020202020204" pitchFamily="34" charset="0"/>
              </a:rPr>
              <a:t>La </a:t>
            </a:r>
            <a:r>
              <a:rPr lang="es-ES" sz="2000" b="1" dirty="0">
                <a:latin typeface="Century Gothic" panose="020B0502020202020204" pitchFamily="34" charset="0"/>
              </a:rPr>
              <a:t>combinación de diversas influencias </a:t>
            </a:r>
            <a:r>
              <a:rPr lang="es-ES" sz="2000" dirty="0">
                <a:latin typeface="Century Gothic" panose="020B0502020202020204" pitchFamily="34" charset="0"/>
              </a:rPr>
              <a:t>culturales puede generar soluciones más creativas e ingeniosas que las que cualquier cultura o sociedad podría producir por sí sola. Al combinar diversas culturas, las soluciones ingeniosas pueden manifestarse con mayor claridad y eficacia.</a:t>
            </a:r>
          </a:p>
        </p:txBody>
      </p:sp>
      <p:pic>
        <p:nvPicPr>
          <p:cNvPr id="4" name="Imagen 3"/>
          <p:cNvPicPr>
            <a:picLocks noChangeAspect="1"/>
          </p:cNvPicPr>
          <p:nvPr/>
        </p:nvPicPr>
        <p:blipFill>
          <a:blip r:embed="rId3">
            <a:duotone>
              <a:schemeClr val="accent5">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Lst>
          </a:blip>
          <a:stretch>
            <a:fillRect/>
          </a:stretch>
        </p:blipFill>
        <p:spPr>
          <a:xfrm>
            <a:off x="7955494" y="2209801"/>
            <a:ext cx="3969806" cy="2881312"/>
          </a:xfrm>
          <a:prstGeom prst="rect">
            <a:avLst/>
          </a:prstGeom>
        </p:spPr>
      </p:pic>
    </p:spTree>
    <p:extLst>
      <p:ext uri="{BB962C8B-B14F-4D97-AF65-F5344CB8AC3E}">
        <p14:creationId xmlns:p14="http://schemas.microsoft.com/office/powerpoint/2010/main" val="37270978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1179801" y="25360"/>
            <a:ext cx="9469149" cy="1200329"/>
          </a:xfrm>
          <a:prstGeom prst="rect">
            <a:avLst/>
          </a:prstGeom>
          <a:noFill/>
        </p:spPr>
        <p:txBody>
          <a:bodyPr wrap="square" rtlCol="0">
            <a:spAutoFit/>
          </a:bodyPr>
          <a:lstStyle/>
          <a:p>
            <a:pPr algn="ctr"/>
            <a:r>
              <a:rPr lang="es-ES" sz="3600" b="1" dirty="0">
                <a:solidFill>
                  <a:srgbClr val="002060"/>
                </a:solidFill>
                <a:latin typeface="Century Gothic" panose="020B0502020202020204" pitchFamily="34" charset="0"/>
              </a:rPr>
              <a:t>Principios de liderazgo y seguimiento multicultural</a:t>
            </a:r>
            <a:endParaRPr lang="es-CO" sz="3600" dirty="0">
              <a:solidFill>
                <a:srgbClr val="002060"/>
              </a:solidFill>
              <a:latin typeface="Century Gothic" panose="020B0502020202020204" pitchFamily="34" charset="0"/>
            </a:endParaRPr>
          </a:p>
        </p:txBody>
      </p:sp>
      <p:sp>
        <p:nvSpPr>
          <p:cNvPr id="3" name="Rectángulo 2"/>
          <p:cNvSpPr/>
          <p:nvPr/>
        </p:nvSpPr>
        <p:spPr>
          <a:xfrm>
            <a:off x="0" y="1225689"/>
            <a:ext cx="6915150" cy="5940088"/>
          </a:xfrm>
          <a:prstGeom prst="rect">
            <a:avLst/>
          </a:prstGeom>
        </p:spPr>
        <p:txBody>
          <a:bodyPr wrap="square">
            <a:spAutoFit/>
          </a:bodyPr>
          <a:lstStyle/>
          <a:p>
            <a:pPr marL="342900" indent="-342900">
              <a:buFont typeface="Arial" panose="020B0604020202020204" pitchFamily="34" charset="0"/>
              <a:buChar char="•"/>
            </a:pPr>
            <a:r>
              <a:rPr lang="es-ES" sz="2000" dirty="0" smtClean="0">
                <a:latin typeface="Century Gothic" panose="020B0502020202020204" pitchFamily="34" charset="0"/>
              </a:rPr>
              <a:t>El </a:t>
            </a:r>
            <a:r>
              <a:rPr lang="es-ES" sz="2000" dirty="0">
                <a:latin typeface="Century Gothic" panose="020B0502020202020204" pitchFamily="34" charset="0"/>
              </a:rPr>
              <a:t>etnocentrismo es un proceso natural que surge al apreciar la propia cultura. Superar los prejuicios y las ideas preconcebidas puede ser difícil. Sin embargo, para obtener esa </a:t>
            </a:r>
            <a:r>
              <a:rPr lang="es-ES" sz="2000" b="1" dirty="0">
                <a:latin typeface="Century Gothic" panose="020B0502020202020204" pitchFamily="34" charset="0"/>
              </a:rPr>
              <a:t>ventaja competitiva </a:t>
            </a:r>
            <a:r>
              <a:rPr lang="es-ES" sz="2000" dirty="0">
                <a:latin typeface="Century Gothic" panose="020B0502020202020204" pitchFamily="34" charset="0"/>
              </a:rPr>
              <a:t>en el mercado </a:t>
            </a:r>
            <a:r>
              <a:rPr lang="es-ES" sz="2000" dirty="0" smtClean="0">
                <a:latin typeface="Century Gothic" panose="020B0502020202020204" pitchFamily="34" charset="0"/>
              </a:rPr>
              <a:t>laboral. </a:t>
            </a:r>
          </a:p>
          <a:p>
            <a:pPr marL="342900" indent="-342900">
              <a:buFont typeface="Arial" panose="020B0604020202020204" pitchFamily="34" charset="0"/>
              <a:buChar char="•"/>
            </a:pPr>
            <a:endParaRPr lang="es-ES" sz="2000" dirty="0">
              <a:latin typeface="Century Gothic" panose="020B0502020202020204" pitchFamily="34" charset="0"/>
            </a:endParaRPr>
          </a:p>
          <a:p>
            <a:pPr marL="342900" indent="-342900">
              <a:buFont typeface="Arial" panose="020B0604020202020204" pitchFamily="34" charset="0"/>
              <a:buChar char="•"/>
            </a:pPr>
            <a:r>
              <a:rPr lang="es-ES" sz="2000" dirty="0" smtClean="0">
                <a:latin typeface="Century Gothic" panose="020B0502020202020204" pitchFamily="34" charset="0"/>
              </a:rPr>
              <a:t>Un </a:t>
            </a:r>
            <a:r>
              <a:rPr lang="es-ES" sz="2000" dirty="0">
                <a:latin typeface="Century Gothic" panose="020B0502020202020204" pitchFamily="34" charset="0"/>
              </a:rPr>
              <a:t>líder multicultural no es simplemente un facilitador de otras culturas, sino que su objetivo debe ser </a:t>
            </a:r>
            <a:r>
              <a:rPr lang="es-ES" sz="2000" b="1" dirty="0">
                <a:latin typeface="Century Gothic" panose="020B0502020202020204" pitchFamily="34" charset="0"/>
              </a:rPr>
              <a:t>forjar una nueva cultura </a:t>
            </a:r>
            <a:r>
              <a:rPr lang="es-ES" sz="2000" dirty="0">
                <a:latin typeface="Century Gothic" panose="020B0502020202020204" pitchFamily="34" charset="0"/>
              </a:rPr>
              <a:t>entre todos sus seguidores, fomentando así el seguimiento multicultural. </a:t>
            </a:r>
            <a:endParaRPr lang="es-ES" sz="2000" dirty="0" smtClean="0">
              <a:latin typeface="Century Gothic" panose="020B0502020202020204" pitchFamily="34" charset="0"/>
            </a:endParaRPr>
          </a:p>
          <a:p>
            <a:pPr marL="342900" indent="-342900">
              <a:buFont typeface="Arial" panose="020B0604020202020204" pitchFamily="34" charset="0"/>
              <a:buChar char="•"/>
            </a:pPr>
            <a:endParaRPr lang="es-ES" sz="2000" dirty="0">
              <a:latin typeface="Century Gothic" panose="020B0502020202020204" pitchFamily="34" charset="0"/>
            </a:endParaRPr>
          </a:p>
          <a:p>
            <a:pPr marL="342900" indent="-342900">
              <a:buFont typeface="Arial" panose="020B0604020202020204" pitchFamily="34" charset="0"/>
              <a:buChar char="•"/>
            </a:pPr>
            <a:r>
              <a:rPr lang="es-ES" sz="2000" dirty="0" smtClean="0">
                <a:latin typeface="Century Gothic" panose="020B0502020202020204" pitchFamily="34" charset="0"/>
              </a:rPr>
              <a:t>Esto </a:t>
            </a:r>
            <a:r>
              <a:rPr lang="es-ES" sz="2000" dirty="0">
                <a:latin typeface="Century Gothic" panose="020B0502020202020204" pitchFamily="34" charset="0"/>
              </a:rPr>
              <a:t>no significa crear un entorno laboral fragmentado, sino </a:t>
            </a:r>
            <a:r>
              <a:rPr lang="es-ES" sz="2000" b="1" dirty="0">
                <a:latin typeface="Century Gothic" panose="020B0502020202020204" pitchFamily="34" charset="0"/>
              </a:rPr>
              <a:t>sintetizar las fortalezas</a:t>
            </a:r>
            <a:r>
              <a:rPr lang="es-ES" sz="2000" dirty="0">
                <a:latin typeface="Century Gothic" panose="020B0502020202020204" pitchFamily="34" charset="0"/>
              </a:rPr>
              <a:t> de los seguidores multiculturales de forma positiva. La cultura de su empresa debe tener rasgos y acentos de las personas más brillantes y destacadas de otras culturas</a:t>
            </a:r>
          </a:p>
          <a:p>
            <a:pPr marL="342900" indent="-342900">
              <a:buFont typeface="Arial" panose="020B0604020202020204" pitchFamily="34" charset="0"/>
              <a:buChar char="•"/>
            </a:pPr>
            <a:endParaRPr lang="es-ES" sz="2000" dirty="0">
              <a:latin typeface="Century Gothic" panose="020B0502020202020204" pitchFamily="34" charset="0"/>
            </a:endParaRPr>
          </a:p>
        </p:txBody>
      </p:sp>
      <p:pic>
        <p:nvPicPr>
          <p:cNvPr id="6" name="Imagen 5"/>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flipH="1">
            <a:off x="7105650" y="2557463"/>
            <a:ext cx="4766734" cy="2681288"/>
          </a:xfrm>
          <a:prstGeom prst="rect">
            <a:avLst/>
          </a:prstGeom>
        </p:spPr>
      </p:pic>
    </p:spTree>
    <p:extLst>
      <p:ext uri="{BB962C8B-B14F-4D97-AF65-F5344CB8AC3E}">
        <p14:creationId xmlns:p14="http://schemas.microsoft.com/office/powerpoint/2010/main" val="31272638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68574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0" y="762845"/>
            <a:ext cx="6907709" cy="769441"/>
          </a:xfrm>
          <a:prstGeom prst="rect">
            <a:avLst/>
          </a:prstGeom>
          <a:noFill/>
        </p:spPr>
        <p:txBody>
          <a:bodyPr wrap="square" rtlCol="0">
            <a:spAutoFit/>
          </a:bodyPr>
          <a:lstStyle/>
          <a:p>
            <a:pPr algn="ctr"/>
            <a:r>
              <a:rPr lang="es-CO" sz="4400" b="1" dirty="0" smtClean="0">
                <a:solidFill>
                  <a:srgbClr val="002060"/>
                </a:solidFill>
                <a:latin typeface="Century Gothic" panose="020B0502020202020204" pitchFamily="34" charset="0"/>
              </a:rPr>
              <a:t>LA DIRECCION</a:t>
            </a:r>
            <a:endParaRPr lang="es-CO" sz="4400" b="1" dirty="0">
              <a:solidFill>
                <a:srgbClr val="002060"/>
              </a:solidFill>
              <a:latin typeface="Century Gothic" panose="020B0502020202020204" pitchFamily="34" charset="0"/>
            </a:endParaRPr>
          </a:p>
        </p:txBody>
      </p:sp>
      <p:sp>
        <p:nvSpPr>
          <p:cNvPr id="6" name="CuadroTexto 5">
            <a:extLst>
              <a:ext uri="{FF2B5EF4-FFF2-40B4-BE49-F238E27FC236}">
                <a16:creationId xmlns:a16="http://schemas.microsoft.com/office/drawing/2014/main" id="{0CAE043F-67C1-F649-EA10-F8A5DEA53F04}"/>
              </a:ext>
            </a:extLst>
          </p:cNvPr>
          <p:cNvSpPr txBox="1"/>
          <p:nvPr/>
        </p:nvSpPr>
        <p:spPr>
          <a:xfrm>
            <a:off x="533186" y="2163565"/>
            <a:ext cx="5841335" cy="3785652"/>
          </a:xfrm>
          <a:prstGeom prst="rect">
            <a:avLst/>
          </a:prstGeom>
          <a:noFill/>
        </p:spPr>
        <p:txBody>
          <a:bodyPr wrap="square" rtlCol="0">
            <a:spAutoFit/>
          </a:bodyPr>
          <a:lstStyle/>
          <a:p>
            <a:pPr algn="just"/>
            <a:r>
              <a:rPr lang="es-ES" sz="2000" dirty="0">
                <a:latin typeface="Century Gothic" panose="020B0502020202020204" pitchFamily="34" charset="0"/>
              </a:rPr>
              <a:t>La autoridad organizacional se refiere a la legitimidad y el poder conferido a un individuo dentro de una organización para tomar decisiones, dar órdenes y dirigir el trabajo de otros. </a:t>
            </a:r>
            <a:endParaRPr lang="es-ES" sz="2000" dirty="0" smtClean="0">
              <a:latin typeface="Century Gothic" panose="020B0502020202020204" pitchFamily="34" charset="0"/>
            </a:endParaRPr>
          </a:p>
          <a:p>
            <a:pPr algn="just"/>
            <a:endParaRPr lang="es-ES" sz="2000" dirty="0">
              <a:latin typeface="Century Gothic" panose="020B0502020202020204" pitchFamily="34" charset="0"/>
            </a:endParaRPr>
          </a:p>
          <a:p>
            <a:pPr algn="just"/>
            <a:r>
              <a:rPr lang="es-ES" sz="2000" dirty="0" smtClean="0">
                <a:latin typeface="Century Gothic" panose="020B0502020202020204" pitchFamily="34" charset="0"/>
              </a:rPr>
              <a:t>Es </a:t>
            </a:r>
            <a:r>
              <a:rPr lang="es-ES" sz="2000" dirty="0">
                <a:latin typeface="Century Gothic" panose="020B0502020202020204" pitchFamily="34" charset="0"/>
              </a:rPr>
              <a:t>la base sobre la cual se establece la jerarquía y la toma de decisiones en una estructura organizativa. Esta autoridad puede ser formal, derivada de la posición dentro de la organización, o informal, basada en la influencia personal.</a:t>
            </a:r>
            <a:endParaRPr lang="es-CO" sz="2000" dirty="0">
              <a:latin typeface="Century Gothic" panose="020B0502020202020204" pitchFamily="34" charset="0"/>
            </a:endParaRPr>
          </a:p>
        </p:txBody>
      </p:sp>
      <p:pic>
        <p:nvPicPr>
          <p:cNvPr id="3" name="Imagen 2"/>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Lst>
          </a:blip>
          <a:stretch>
            <a:fillRect/>
          </a:stretch>
        </p:blipFill>
        <p:spPr>
          <a:xfrm>
            <a:off x="6596676" y="2163565"/>
            <a:ext cx="4844803" cy="3255102"/>
          </a:xfrm>
          <a:prstGeom prst="rect">
            <a:avLst/>
          </a:prstGeom>
        </p:spPr>
      </p:pic>
    </p:spTree>
    <p:extLst>
      <p:ext uri="{BB962C8B-B14F-4D97-AF65-F5344CB8AC3E}">
        <p14:creationId xmlns:p14="http://schemas.microsoft.com/office/powerpoint/2010/main" val="988639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2480759" y="429317"/>
            <a:ext cx="7055329" cy="1754326"/>
          </a:xfrm>
          <a:prstGeom prst="rect">
            <a:avLst/>
          </a:prstGeom>
          <a:noFill/>
        </p:spPr>
        <p:txBody>
          <a:bodyPr wrap="square" rtlCol="0">
            <a:spAutoFit/>
          </a:bodyPr>
          <a:lstStyle/>
          <a:p>
            <a:pPr algn="ctr"/>
            <a:r>
              <a:rPr lang="es-CO" sz="3600" b="1" dirty="0" smtClean="0">
                <a:solidFill>
                  <a:srgbClr val="002060"/>
                </a:solidFill>
                <a:latin typeface="Century Gothic" panose="020B0502020202020204" pitchFamily="34" charset="0"/>
              </a:rPr>
              <a:t>TIPOS DE DIRECCION </a:t>
            </a:r>
          </a:p>
          <a:p>
            <a:pPr algn="ctr"/>
            <a:r>
              <a:rPr lang="es-CO" sz="3600" b="1" dirty="0" smtClean="0">
                <a:solidFill>
                  <a:srgbClr val="002060"/>
                </a:solidFill>
                <a:latin typeface="Century Gothic" panose="020B0502020202020204" pitchFamily="34" charset="0"/>
              </a:rPr>
              <a:t>O AUTORIDAD</a:t>
            </a:r>
            <a:endParaRPr lang="es-CO" sz="3600" b="1" dirty="0">
              <a:solidFill>
                <a:srgbClr val="002060"/>
              </a:solidFill>
              <a:latin typeface="Century Gothic" panose="020B0502020202020204" pitchFamily="34" charset="0"/>
            </a:endParaRPr>
          </a:p>
          <a:p>
            <a:pPr algn="ctr"/>
            <a:r>
              <a:rPr lang="es-CO" sz="3600" b="1" dirty="0" smtClean="0">
                <a:solidFill>
                  <a:srgbClr val="002060"/>
                </a:solidFill>
                <a:latin typeface="Century Gothic" panose="020B0502020202020204" pitchFamily="34" charset="0"/>
              </a:rPr>
              <a:t> </a:t>
            </a:r>
            <a:endParaRPr lang="es-CO" sz="3600" b="1" dirty="0">
              <a:solidFill>
                <a:srgbClr val="002060"/>
              </a:solidFill>
              <a:latin typeface="Century Gothic" panose="020B0502020202020204" pitchFamily="34" charset="0"/>
            </a:endParaRPr>
          </a:p>
        </p:txBody>
      </p:sp>
      <p:sp>
        <p:nvSpPr>
          <p:cNvPr id="4" name="CuadroTexto 3">
            <a:extLst>
              <a:ext uri="{FF2B5EF4-FFF2-40B4-BE49-F238E27FC236}">
                <a16:creationId xmlns:a16="http://schemas.microsoft.com/office/drawing/2014/main" id="{0CAE043F-67C1-F649-EA10-F8A5DEA53F04}"/>
              </a:ext>
            </a:extLst>
          </p:cNvPr>
          <p:cNvSpPr txBox="1"/>
          <p:nvPr/>
        </p:nvSpPr>
        <p:spPr>
          <a:xfrm>
            <a:off x="560891" y="2169868"/>
            <a:ext cx="4278108" cy="2308324"/>
          </a:xfrm>
          <a:prstGeom prst="rect">
            <a:avLst/>
          </a:prstGeom>
          <a:noFill/>
        </p:spPr>
        <p:txBody>
          <a:bodyPr wrap="square" rtlCol="0">
            <a:spAutoFit/>
          </a:bodyPr>
          <a:lstStyle/>
          <a:p>
            <a:pPr marL="285750" indent="-285750">
              <a:buFont typeface="Arial" panose="020B0604020202020204" pitchFamily="34" charset="0"/>
              <a:buChar char="•"/>
            </a:pPr>
            <a:r>
              <a:rPr lang="es-ES" b="1" dirty="0">
                <a:latin typeface="Century Gothic" panose="020B0502020202020204" pitchFamily="34" charset="0"/>
              </a:rPr>
              <a:t>Autoridad lineal:  </a:t>
            </a:r>
            <a:r>
              <a:rPr lang="es-ES" dirty="0">
                <a:latin typeface="Century Gothic" panose="020B0502020202020204" pitchFamily="34" charset="0"/>
              </a:rPr>
              <a:t>También conocida como autoridad  militar  porque  tiene  sus orígenes  en  las  organizaciones  de  los  ejércitos  antiguos,  donde  las  líneas  entre superiores y subordinados son directas y únicamente de autoridad.</a:t>
            </a:r>
            <a:endParaRPr lang="es-ES" dirty="0">
              <a:latin typeface="Century Gothic" panose="020B0502020202020204" pitchFamily="34" charset="0"/>
            </a:endParaRPr>
          </a:p>
        </p:txBody>
      </p:sp>
      <p:sp>
        <p:nvSpPr>
          <p:cNvPr id="6" name="CuadroTexto 5">
            <a:extLst>
              <a:ext uri="{FF2B5EF4-FFF2-40B4-BE49-F238E27FC236}">
                <a16:creationId xmlns:a16="http://schemas.microsoft.com/office/drawing/2014/main" id="{0CAE043F-67C1-F649-EA10-F8A5DEA53F04}"/>
              </a:ext>
            </a:extLst>
          </p:cNvPr>
          <p:cNvSpPr txBox="1"/>
          <p:nvPr/>
        </p:nvSpPr>
        <p:spPr>
          <a:xfrm>
            <a:off x="7397034" y="2308367"/>
            <a:ext cx="4278108" cy="2031325"/>
          </a:xfrm>
          <a:prstGeom prst="rect">
            <a:avLst/>
          </a:prstGeom>
          <a:noFill/>
        </p:spPr>
        <p:txBody>
          <a:bodyPr wrap="square" rtlCol="0">
            <a:spAutoFit/>
          </a:bodyPr>
          <a:lstStyle/>
          <a:p>
            <a:pPr marL="285750" indent="-285750">
              <a:buFont typeface="Arial" panose="020B0604020202020204" pitchFamily="34" charset="0"/>
              <a:buChar char="•"/>
            </a:pPr>
            <a:r>
              <a:rPr lang="es-ES" b="1" dirty="0">
                <a:latin typeface="Century Gothic" panose="020B0502020202020204" pitchFamily="34" charset="0"/>
              </a:rPr>
              <a:t>Autoridad funcional</a:t>
            </a:r>
            <a:r>
              <a:rPr lang="es-ES" dirty="0">
                <a:latin typeface="Century Gothic" panose="020B0502020202020204" pitchFamily="34" charset="0"/>
              </a:rPr>
              <a:t>:  Es  la  división  de  trabajo  donde  se  toma  en  cuenta  la especialización  de  cada  trabajador  y  se  busca  centrar  este  conocimiento  en determinadas funciones. </a:t>
            </a:r>
            <a:endParaRPr lang="en-US" dirty="0">
              <a:latin typeface="Century Gothic" panose="020B0502020202020204" pitchFamily="34" charset="0"/>
            </a:endParaRPr>
          </a:p>
        </p:txBody>
      </p:sp>
      <p:cxnSp>
        <p:nvCxnSpPr>
          <p:cNvPr id="7" name="Conector recto de flecha 6"/>
          <p:cNvCxnSpPr/>
          <p:nvPr/>
        </p:nvCxnSpPr>
        <p:spPr>
          <a:xfrm flipH="1">
            <a:off x="2480759" y="1793679"/>
            <a:ext cx="2494654" cy="2777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Conector recto de flecha 7"/>
          <p:cNvCxnSpPr/>
          <p:nvPr/>
        </p:nvCxnSpPr>
        <p:spPr>
          <a:xfrm>
            <a:off x="6876077" y="1793679"/>
            <a:ext cx="2352590" cy="3469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Rectángulo 1"/>
          <p:cNvSpPr/>
          <p:nvPr/>
        </p:nvSpPr>
        <p:spPr>
          <a:xfrm>
            <a:off x="2699945" y="5033667"/>
            <a:ext cx="6096000" cy="1477328"/>
          </a:xfrm>
          <a:prstGeom prst="rect">
            <a:avLst/>
          </a:prstGeom>
        </p:spPr>
        <p:txBody>
          <a:bodyPr>
            <a:spAutoFit/>
          </a:bodyPr>
          <a:lstStyle/>
          <a:p>
            <a:r>
              <a:rPr lang="es-ES" b="1" dirty="0">
                <a:latin typeface="Century Gothic" panose="020B0502020202020204" pitchFamily="34" charset="0"/>
              </a:rPr>
              <a:t>Autoridad staff</a:t>
            </a:r>
            <a:r>
              <a:rPr lang="es-ES" dirty="0">
                <a:latin typeface="Century Gothic" panose="020B0502020202020204" pitchFamily="34" charset="0"/>
              </a:rPr>
              <a:t>: Los especialistas tienen el conocimiento, actitudes, aptitudes y experiencia para apoyar a la autoridad en línea, por medio de sugerencias para que el funcionamiento de la empresa se ejerza de manera </a:t>
            </a:r>
            <a:r>
              <a:rPr lang="es-ES" dirty="0" smtClean="0">
                <a:latin typeface="Century Gothic" panose="020B0502020202020204" pitchFamily="34" charset="0"/>
              </a:rPr>
              <a:t>eficaz.</a:t>
            </a:r>
            <a:endParaRPr lang="en-US" dirty="0">
              <a:latin typeface="Century Gothic" panose="020B0502020202020204" pitchFamily="34" charset="0"/>
            </a:endParaRPr>
          </a:p>
        </p:txBody>
      </p:sp>
      <p:cxnSp>
        <p:nvCxnSpPr>
          <p:cNvPr id="11" name="Conector recto de flecha 10"/>
          <p:cNvCxnSpPr/>
          <p:nvPr/>
        </p:nvCxnSpPr>
        <p:spPr>
          <a:xfrm>
            <a:off x="5747945" y="1932547"/>
            <a:ext cx="0" cy="29626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32940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2480759" y="429317"/>
            <a:ext cx="7055329" cy="1200329"/>
          </a:xfrm>
          <a:prstGeom prst="rect">
            <a:avLst/>
          </a:prstGeom>
          <a:noFill/>
        </p:spPr>
        <p:txBody>
          <a:bodyPr wrap="square" rtlCol="0">
            <a:spAutoFit/>
          </a:bodyPr>
          <a:lstStyle/>
          <a:p>
            <a:pPr algn="ctr"/>
            <a:r>
              <a:rPr lang="es-CO" sz="3600" b="1" dirty="0" smtClean="0">
                <a:solidFill>
                  <a:srgbClr val="002060"/>
                </a:solidFill>
                <a:latin typeface="Century Gothic" panose="020B0502020202020204" pitchFamily="34" charset="0"/>
              </a:rPr>
              <a:t>LIDER</a:t>
            </a:r>
            <a:endParaRPr lang="es-CO" sz="3600" b="1" dirty="0">
              <a:solidFill>
                <a:srgbClr val="002060"/>
              </a:solidFill>
              <a:latin typeface="Century Gothic" panose="020B0502020202020204" pitchFamily="34" charset="0"/>
            </a:endParaRPr>
          </a:p>
          <a:p>
            <a:pPr algn="ctr"/>
            <a:r>
              <a:rPr lang="es-CO" sz="3600" b="1" dirty="0" smtClean="0">
                <a:solidFill>
                  <a:srgbClr val="002060"/>
                </a:solidFill>
                <a:latin typeface="Century Gothic" panose="020B0502020202020204" pitchFamily="34" charset="0"/>
              </a:rPr>
              <a:t> </a:t>
            </a:r>
            <a:endParaRPr lang="es-CO" sz="3600" b="1" dirty="0">
              <a:solidFill>
                <a:srgbClr val="002060"/>
              </a:solidFill>
              <a:latin typeface="Century Gothic" panose="020B0502020202020204" pitchFamily="34" charset="0"/>
            </a:endParaRPr>
          </a:p>
        </p:txBody>
      </p:sp>
      <p:sp>
        <p:nvSpPr>
          <p:cNvPr id="3" name="Rectángulo 2"/>
          <p:cNvSpPr/>
          <p:nvPr/>
        </p:nvSpPr>
        <p:spPr>
          <a:xfrm>
            <a:off x="474132" y="2271752"/>
            <a:ext cx="5300134" cy="3046988"/>
          </a:xfrm>
          <a:prstGeom prst="rect">
            <a:avLst/>
          </a:prstGeom>
        </p:spPr>
        <p:txBody>
          <a:bodyPr wrap="square">
            <a:spAutoFit/>
          </a:bodyPr>
          <a:lstStyle/>
          <a:p>
            <a:pPr algn="just"/>
            <a:r>
              <a:rPr lang="es-ES" sz="2400" dirty="0">
                <a:latin typeface="Century Gothic" panose="020B0502020202020204" pitchFamily="34" charset="0"/>
              </a:rPr>
              <a:t>Un líder es una persona que dirige a un grupo, desde un equipo hasta la población de un territorio, y que tiene la capacidad de influenciar, estimular e incentivar a los integrantes para dar lo mejor de cada uno, con el propósito de alcanzar los objetivos comunes.</a:t>
            </a:r>
            <a:endParaRPr lang="en-US" sz="2400" dirty="0">
              <a:latin typeface="Century Gothic" panose="020B0502020202020204" pitchFamily="34" charset="0"/>
            </a:endParaRPr>
          </a:p>
        </p:txBody>
      </p:sp>
      <p:pic>
        <p:nvPicPr>
          <p:cNvPr id="9" name="Imagen 8"/>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Lst>
          </a:blip>
          <a:stretch>
            <a:fillRect/>
          </a:stretch>
        </p:blipFill>
        <p:spPr>
          <a:xfrm>
            <a:off x="6136499" y="2271752"/>
            <a:ext cx="5530568" cy="3477756"/>
          </a:xfrm>
          <a:prstGeom prst="rect">
            <a:avLst/>
          </a:prstGeom>
          <a:ln>
            <a:noFill/>
          </a:ln>
          <a:effectLst>
            <a:softEdge rad="112500"/>
          </a:effectLst>
        </p:spPr>
      </p:pic>
    </p:spTree>
    <p:extLst>
      <p:ext uri="{BB962C8B-B14F-4D97-AF65-F5344CB8AC3E}">
        <p14:creationId xmlns:p14="http://schemas.microsoft.com/office/powerpoint/2010/main" val="3587858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276955" y="313203"/>
            <a:ext cx="7055329" cy="646331"/>
          </a:xfrm>
          <a:prstGeom prst="rect">
            <a:avLst/>
          </a:prstGeom>
          <a:noFill/>
        </p:spPr>
        <p:txBody>
          <a:bodyPr wrap="square" rtlCol="0">
            <a:spAutoFit/>
          </a:bodyPr>
          <a:lstStyle/>
          <a:p>
            <a:pPr algn="ctr"/>
            <a:r>
              <a:rPr lang="es-CO" sz="3600" b="1" dirty="0" smtClean="0">
                <a:solidFill>
                  <a:srgbClr val="002060"/>
                </a:solidFill>
                <a:latin typeface="Century Gothic" panose="020B0502020202020204" pitchFamily="34" charset="0"/>
              </a:rPr>
              <a:t>JEFE  vs   LIDER</a:t>
            </a:r>
            <a:endParaRPr lang="es-CO" sz="3600" b="1" dirty="0">
              <a:solidFill>
                <a:srgbClr val="002060"/>
              </a:solidFill>
              <a:latin typeface="Century Gothic" panose="020B0502020202020204" pitchFamily="34" charset="0"/>
            </a:endParaRPr>
          </a:p>
        </p:txBody>
      </p:sp>
      <p:pic>
        <p:nvPicPr>
          <p:cNvPr id="2" name="Imagen 1"/>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Lst>
          </a:blip>
          <a:srcRect t="18873"/>
          <a:stretch/>
        </p:blipFill>
        <p:spPr>
          <a:xfrm>
            <a:off x="672054" y="959534"/>
            <a:ext cx="5157309" cy="5397712"/>
          </a:xfrm>
          <a:prstGeom prst="rect">
            <a:avLst/>
          </a:prstGeom>
        </p:spPr>
      </p:pic>
      <p:pic>
        <p:nvPicPr>
          <p:cNvPr id="4" name="Imagen 3"/>
          <p:cNvPicPr>
            <a:picLocks noChangeAspect="1"/>
          </p:cNvPicPr>
          <p:nvPr/>
        </p:nvPicPr>
        <p:blipFill>
          <a:blip r:embed="rId5">
            <a:duotone>
              <a:schemeClr val="accent1">
                <a:shade val="45000"/>
                <a:satMod val="135000"/>
              </a:schemeClr>
              <a:prstClr val="white"/>
            </a:duotone>
          </a:blip>
          <a:stretch>
            <a:fillRect/>
          </a:stretch>
        </p:blipFill>
        <p:spPr>
          <a:xfrm>
            <a:off x="6133191" y="1685471"/>
            <a:ext cx="5232271" cy="2930072"/>
          </a:xfrm>
          <a:prstGeom prst="rect">
            <a:avLst/>
          </a:prstGeom>
        </p:spPr>
      </p:pic>
    </p:spTree>
    <p:extLst>
      <p:ext uri="{BB962C8B-B14F-4D97-AF65-F5344CB8AC3E}">
        <p14:creationId xmlns:p14="http://schemas.microsoft.com/office/powerpoint/2010/main" val="17194024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2920430" y="220861"/>
            <a:ext cx="7055329" cy="646331"/>
          </a:xfrm>
          <a:prstGeom prst="rect">
            <a:avLst/>
          </a:prstGeom>
          <a:noFill/>
        </p:spPr>
        <p:txBody>
          <a:bodyPr wrap="square" rtlCol="0">
            <a:spAutoFit/>
          </a:bodyPr>
          <a:lstStyle/>
          <a:p>
            <a:pPr algn="ctr"/>
            <a:r>
              <a:rPr lang="es-CO" sz="3600" b="1" dirty="0" smtClean="0">
                <a:solidFill>
                  <a:srgbClr val="002060"/>
                </a:solidFill>
                <a:latin typeface="Century Gothic" panose="020B0502020202020204" pitchFamily="34" charset="0"/>
              </a:rPr>
              <a:t>ESTILOS DE LIDERAZGO</a:t>
            </a:r>
            <a:endParaRPr lang="es-CO" sz="3600" b="1" dirty="0">
              <a:solidFill>
                <a:srgbClr val="002060"/>
              </a:solidFill>
              <a:latin typeface="Century Gothic" panose="020B0502020202020204" pitchFamily="34" charset="0"/>
            </a:endParaRPr>
          </a:p>
        </p:txBody>
      </p:sp>
      <p:sp>
        <p:nvSpPr>
          <p:cNvPr id="6" name="CuadroTexto 5">
            <a:extLst>
              <a:ext uri="{FF2B5EF4-FFF2-40B4-BE49-F238E27FC236}">
                <a16:creationId xmlns:a16="http://schemas.microsoft.com/office/drawing/2014/main" id="{0CAE043F-67C1-F649-EA10-F8A5DEA53F04}"/>
              </a:ext>
            </a:extLst>
          </p:cNvPr>
          <p:cNvSpPr txBox="1"/>
          <p:nvPr/>
        </p:nvSpPr>
        <p:spPr>
          <a:xfrm>
            <a:off x="218668" y="959534"/>
            <a:ext cx="4278108" cy="1569660"/>
          </a:xfrm>
          <a:prstGeom prst="rect">
            <a:avLst/>
          </a:prstGeom>
          <a:noFill/>
        </p:spPr>
        <p:txBody>
          <a:bodyPr wrap="square" rtlCol="0">
            <a:spAutoFit/>
          </a:bodyPr>
          <a:lstStyle/>
          <a:p>
            <a:pPr marL="285750" indent="-285750">
              <a:buFont typeface="Arial" panose="020B0604020202020204" pitchFamily="34" charset="0"/>
              <a:buChar char="•"/>
            </a:pPr>
            <a:r>
              <a:rPr lang="es-ES" sz="1600" b="1" dirty="0" smtClean="0">
                <a:latin typeface="Century Gothic" panose="020B0502020202020204" pitchFamily="34" charset="0"/>
              </a:rPr>
              <a:t>De servicio: </a:t>
            </a:r>
            <a:r>
              <a:rPr lang="es-ES" sz="1600" dirty="0">
                <a:latin typeface="Century Gothic" panose="020B0502020202020204" pitchFamily="34" charset="0"/>
              </a:rPr>
              <a:t>se caracteriza por priorizar las necesidades del equipo. Los líderes de servicio siempre buscan maneras de que los miembros de su equipo crezcan y triunfen personal y profesionalmente</a:t>
            </a:r>
            <a:endParaRPr lang="es-ES" sz="1600" dirty="0">
              <a:latin typeface="Century Gothic" panose="020B0502020202020204" pitchFamily="34" charset="0"/>
            </a:endParaRPr>
          </a:p>
        </p:txBody>
      </p:sp>
      <p:sp>
        <p:nvSpPr>
          <p:cNvPr id="7" name="CuadroTexto 6">
            <a:extLst>
              <a:ext uri="{FF2B5EF4-FFF2-40B4-BE49-F238E27FC236}">
                <a16:creationId xmlns:a16="http://schemas.microsoft.com/office/drawing/2014/main" id="{0CAE043F-67C1-F649-EA10-F8A5DEA53F04}"/>
              </a:ext>
            </a:extLst>
          </p:cNvPr>
          <p:cNvSpPr txBox="1"/>
          <p:nvPr/>
        </p:nvSpPr>
        <p:spPr>
          <a:xfrm>
            <a:off x="124801" y="2848222"/>
            <a:ext cx="4278108" cy="1569660"/>
          </a:xfrm>
          <a:prstGeom prst="rect">
            <a:avLst/>
          </a:prstGeom>
          <a:noFill/>
        </p:spPr>
        <p:txBody>
          <a:bodyPr wrap="square" rtlCol="0">
            <a:spAutoFit/>
          </a:bodyPr>
          <a:lstStyle/>
          <a:p>
            <a:pPr marL="285750" indent="-285750">
              <a:buFont typeface="Arial" panose="020B0604020202020204" pitchFamily="34" charset="0"/>
              <a:buChar char="•"/>
            </a:pPr>
            <a:r>
              <a:rPr lang="es-ES" sz="1600" b="1" dirty="0" smtClean="0">
                <a:latin typeface="Century Gothic" panose="020B0502020202020204" pitchFamily="34" charset="0"/>
              </a:rPr>
              <a:t>Transformacional</a:t>
            </a:r>
            <a:r>
              <a:rPr lang="es-ES" sz="1600" b="1" dirty="0">
                <a:latin typeface="Century Gothic" panose="020B0502020202020204" pitchFamily="34" charset="0"/>
              </a:rPr>
              <a:t>: </a:t>
            </a:r>
            <a:r>
              <a:rPr lang="es-ES" sz="1600" dirty="0">
                <a:latin typeface="Century Gothic" panose="020B0502020202020204" pitchFamily="34" charset="0"/>
              </a:rPr>
              <a:t>son altamente inspiradores, motivadores, apasionados y llenos de energía. Se dedican por igual a ayudar a cada miembro del equipo y a la empresa a crecer y alcanzar sus </a:t>
            </a:r>
            <a:r>
              <a:rPr lang="es-ES" sz="1600" dirty="0" smtClean="0">
                <a:latin typeface="Century Gothic" panose="020B0502020202020204" pitchFamily="34" charset="0"/>
              </a:rPr>
              <a:t>metas.</a:t>
            </a:r>
            <a:endParaRPr lang="es-ES" sz="1600" dirty="0">
              <a:latin typeface="Century Gothic" panose="020B0502020202020204" pitchFamily="34" charset="0"/>
            </a:endParaRPr>
          </a:p>
        </p:txBody>
      </p:sp>
      <p:sp>
        <p:nvSpPr>
          <p:cNvPr id="8" name="CuadroTexto 7">
            <a:extLst>
              <a:ext uri="{FF2B5EF4-FFF2-40B4-BE49-F238E27FC236}">
                <a16:creationId xmlns:a16="http://schemas.microsoft.com/office/drawing/2014/main" id="{0CAE043F-67C1-F649-EA10-F8A5DEA53F04}"/>
              </a:ext>
            </a:extLst>
          </p:cNvPr>
          <p:cNvSpPr txBox="1"/>
          <p:nvPr/>
        </p:nvSpPr>
        <p:spPr>
          <a:xfrm>
            <a:off x="4309041" y="1278562"/>
            <a:ext cx="4278108" cy="2062103"/>
          </a:xfrm>
          <a:prstGeom prst="rect">
            <a:avLst/>
          </a:prstGeom>
          <a:noFill/>
        </p:spPr>
        <p:txBody>
          <a:bodyPr wrap="square" rtlCol="0">
            <a:spAutoFit/>
          </a:bodyPr>
          <a:lstStyle/>
          <a:p>
            <a:pPr marL="285750" indent="-285750">
              <a:buFont typeface="Arial" panose="020B0604020202020204" pitchFamily="34" charset="0"/>
              <a:buChar char="•"/>
            </a:pPr>
            <a:r>
              <a:rPr lang="es-ES" sz="1600" b="1" dirty="0" smtClean="0">
                <a:latin typeface="Century Gothic" panose="020B0502020202020204" pitchFamily="34" charset="0"/>
              </a:rPr>
              <a:t>Liderazgo </a:t>
            </a:r>
            <a:r>
              <a:rPr lang="es-ES" sz="1600" b="1" dirty="0">
                <a:latin typeface="Century Gothic" panose="020B0502020202020204" pitchFamily="34" charset="0"/>
              </a:rPr>
              <a:t>de </a:t>
            </a:r>
            <a:r>
              <a:rPr lang="es-ES" sz="1600" b="1" dirty="0" smtClean="0">
                <a:latin typeface="Century Gothic" panose="020B0502020202020204" pitchFamily="34" charset="0"/>
              </a:rPr>
              <a:t>identidad:</a:t>
            </a:r>
            <a:r>
              <a:rPr lang="es-ES" sz="1600" dirty="0">
                <a:latin typeface="Century Gothic" panose="020B0502020202020204" pitchFamily="34" charset="0"/>
              </a:rPr>
              <a:t> </a:t>
            </a:r>
            <a:r>
              <a:rPr lang="es-ES" sz="1600" dirty="0" smtClean="0">
                <a:latin typeface="Century Gothic" panose="020B0502020202020204" pitchFamily="34" charset="0"/>
              </a:rPr>
              <a:t>es </a:t>
            </a:r>
            <a:r>
              <a:rPr lang="es-ES" sz="1600" dirty="0">
                <a:latin typeface="Century Gothic" panose="020B0502020202020204" pitchFamily="34" charset="0"/>
              </a:rPr>
              <a:t>un estilo que se centra en liderarse a uno mismo antes de liderar a los demás. </a:t>
            </a:r>
            <a:r>
              <a:rPr lang="es-ES" sz="1600" dirty="0" smtClean="0">
                <a:latin typeface="Century Gothic" panose="020B0502020202020204" pitchFamily="34" charset="0"/>
              </a:rPr>
              <a:t>Proporciona </a:t>
            </a:r>
            <a:r>
              <a:rPr lang="es-ES" sz="1600" dirty="0">
                <a:latin typeface="Century Gothic" panose="020B0502020202020204" pitchFamily="34" charset="0"/>
              </a:rPr>
              <a:t>un marco para que las personas definan, planifiquen y se preparen para el éxito futuro, eliminando las dudas y definiendo claramente sus valores personales. </a:t>
            </a:r>
          </a:p>
        </p:txBody>
      </p:sp>
      <p:sp>
        <p:nvSpPr>
          <p:cNvPr id="9" name="Rectángulo 8"/>
          <p:cNvSpPr/>
          <p:nvPr/>
        </p:nvSpPr>
        <p:spPr>
          <a:xfrm>
            <a:off x="8882743" y="1278562"/>
            <a:ext cx="3048000" cy="2062103"/>
          </a:xfrm>
          <a:prstGeom prst="rect">
            <a:avLst/>
          </a:prstGeom>
        </p:spPr>
        <p:txBody>
          <a:bodyPr wrap="square">
            <a:spAutoFit/>
          </a:bodyPr>
          <a:lstStyle/>
          <a:p>
            <a:r>
              <a:rPr lang="es-ES" sz="1600" b="1" dirty="0">
                <a:latin typeface="Century Gothic" panose="020B0502020202020204" pitchFamily="34" charset="0"/>
              </a:rPr>
              <a:t>L</a:t>
            </a:r>
            <a:r>
              <a:rPr lang="es-ES" sz="1600" b="1" dirty="0" smtClean="0">
                <a:latin typeface="Century Gothic" panose="020B0502020202020204" pitchFamily="34" charset="0"/>
              </a:rPr>
              <a:t>iderazgo </a:t>
            </a:r>
            <a:r>
              <a:rPr lang="es-ES" sz="1600" b="1" dirty="0">
                <a:latin typeface="Century Gothic" panose="020B0502020202020204" pitchFamily="34" charset="0"/>
              </a:rPr>
              <a:t>autocrático</a:t>
            </a:r>
          </a:p>
          <a:p>
            <a:r>
              <a:rPr lang="es-ES" sz="1600" dirty="0">
                <a:latin typeface="Century Gothic" panose="020B0502020202020204" pitchFamily="34" charset="0"/>
              </a:rPr>
              <a:t>El liderazgo autocrático es un estilo de liderazgo en el que las personas toman decisiones de forma independiente, sin escuchar ni buscar la opinión de los demás.</a:t>
            </a:r>
            <a:endParaRPr lang="en-US" sz="1600" dirty="0">
              <a:latin typeface="Century Gothic" panose="020B0502020202020204" pitchFamily="34" charset="0"/>
            </a:endParaRPr>
          </a:p>
        </p:txBody>
      </p:sp>
      <p:sp>
        <p:nvSpPr>
          <p:cNvPr id="10" name="Rectángulo 9"/>
          <p:cNvSpPr/>
          <p:nvPr/>
        </p:nvSpPr>
        <p:spPr>
          <a:xfrm>
            <a:off x="4644573" y="3786960"/>
            <a:ext cx="3942576" cy="2062103"/>
          </a:xfrm>
          <a:prstGeom prst="rect">
            <a:avLst/>
          </a:prstGeom>
        </p:spPr>
        <p:txBody>
          <a:bodyPr wrap="square">
            <a:spAutoFit/>
          </a:bodyPr>
          <a:lstStyle/>
          <a:p>
            <a:r>
              <a:rPr lang="es-ES" sz="1600" b="1" dirty="0">
                <a:latin typeface="Century Gothic" panose="020B0502020202020204" pitchFamily="34" charset="0"/>
              </a:rPr>
              <a:t>L</a:t>
            </a:r>
            <a:r>
              <a:rPr lang="es-ES" sz="1600" b="1" dirty="0" smtClean="0">
                <a:latin typeface="Century Gothic" panose="020B0502020202020204" pitchFamily="34" charset="0"/>
              </a:rPr>
              <a:t>iderazgo </a:t>
            </a:r>
            <a:r>
              <a:rPr lang="es-ES" sz="1600" b="1" dirty="0">
                <a:latin typeface="Century Gothic" panose="020B0502020202020204" pitchFamily="34" charset="0"/>
              </a:rPr>
              <a:t>democrático</a:t>
            </a:r>
          </a:p>
          <a:p>
            <a:r>
              <a:rPr lang="es-ES" sz="1600" dirty="0">
                <a:latin typeface="Century Gothic" panose="020B0502020202020204" pitchFamily="34" charset="0"/>
              </a:rPr>
              <a:t>Este enfoque de liderazgo es completamente opuesto al liderazgo autocrático. Los líderes democráticos son muy transparentes y brindan a los miembros del equipo toda la información necesaria para tomar una decisión. </a:t>
            </a:r>
            <a:endParaRPr lang="en-US" sz="1600" dirty="0">
              <a:latin typeface="Century Gothic" panose="020B0502020202020204" pitchFamily="34" charset="0"/>
            </a:endParaRPr>
          </a:p>
        </p:txBody>
      </p:sp>
      <p:sp>
        <p:nvSpPr>
          <p:cNvPr id="12" name="Rectángulo 11"/>
          <p:cNvSpPr/>
          <p:nvPr/>
        </p:nvSpPr>
        <p:spPr>
          <a:xfrm>
            <a:off x="8882743" y="3525349"/>
            <a:ext cx="3309257" cy="2308324"/>
          </a:xfrm>
          <a:prstGeom prst="rect">
            <a:avLst/>
          </a:prstGeom>
        </p:spPr>
        <p:txBody>
          <a:bodyPr wrap="square">
            <a:spAutoFit/>
          </a:bodyPr>
          <a:lstStyle/>
          <a:p>
            <a:r>
              <a:rPr lang="es-ES" b="1" dirty="0" smtClean="0"/>
              <a:t>Liderazgo </a:t>
            </a:r>
            <a:r>
              <a:rPr lang="es-ES" b="1" dirty="0"/>
              <a:t>laissez-faire</a:t>
            </a:r>
          </a:p>
          <a:p>
            <a:r>
              <a:rPr lang="es-ES" dirty="0" smtClean="0"/>
              <a:t>Todo </a:t>
            </a:r>
            <a:r>
              <a:rPr lang="es-ES" dirty="0"/>
              <a:t>lo contrario a los </a:t>
            </a:r>
            <a:r>
              <a:rPr lang="es-ES" dirty="0" err="1"/>
              <a:t>microgestores</a:t>
            </a:r>
            <a:r>
              <a:rPr lang="es-ES" dirty="0"/>
              <a:t>. Adoptan un enfoque de no intervención en la gestión de su equipo, brindando apoyo a los miembros cuando lo necesitan, pero sin supervisar cada detalle. </a:t>
            </a:r>
            <a:endParaRPr lang="en-US" dirty="0"/>
          </a:p>
        </p:txBody>
      </p:sp>
      <p:sp>
        <p:nvSpPr>
          <p:cNvPr id="13" name="Rectángulo 12"/>
          <p:cNvSpPr/>
          <p:nvPr/>
        </p:nvSpPr>
        <p:spPr>
          <a:xfrm>
            <a:off x="218668" y="4818011"/>
            <a:ext cx="3859846" cy="1815882"/>
          </a:xfrm>
          <a:prstGeom prst="rect">
            <a:avLst/>
          </a:prstGeom>
        </p:spPr>
        <p:txBody>
          <a:bodyPr wrap="square">
            <a:spAutoFit/>
          </a:bodyPr>
          <a:lstStyle/>
          <a:p>
            <a:pPr marL="285750" indent="-285750">
              <a:buFont typeface="Arial" panose="020B0604020202020204" pitchFamily="34" charset="0"/>
              <a:buChar char="•"/>
            </a:pPr>
            <a:r>
              <a:rPr lang="es-ES" sz="1600" b="1" dirty="0">
                <a:latin typeface="Century Gothic" panose="020B0502020202020204" pitchFamily="34" charset="0"/>
              </a:rPr>
              <a:t>Liderazgo </a:t>
            </a:r>
            <a:r>
              <a:rPr lang="es-ES" sz="1600" b="1" dirty="0">
                <a:latin typeface="Century Gothic" panose="020B0502020202020204" pitchFamily="34" charset="0"/>
              </a:rPr>
              <a:t>de </a:t>
            </a:r>
            <a:r>
              <a:rPr lang="es-ES" sz="1600" b="1" dirty="0" smtClean="0">
                <a:latin typeface="Century Gothic" panose="020B0502020202020204" pitchFamily="34" charset="0"/>
              </a:rPr>
              <a:t>coaching: </a:t>
            </a:r>
            <a:r>
              <a:rPr lang="es-ES" sz="1600" dirty="0" smtClean="0">
                <a:latin typeface="Century Gothic" panose="020B0502020202020204" pitchFamily="34" charset="0"/>
              </a:rPr>
              <a:t>pueden </a:t>
            </a:r>
            <a:r>
              <a:rPr lang="es-ES" sz="1600" dirty="0">
                <a:latin typeface="Century Gothic" panose="020B0502020202020204" pitchFamily="34" charset="0"/>
              </a:rPr>
              <a:t>identificar las fortalezas y debilidades de cada miembro del equipo y centrarse en su crecimiento y desarrollo individual, basándose en sus habilidades e intereses únicos.</a:t>
            </a:r>
            <a:endParaRPr lang="en-US" sz="1600" dirty="0">
              <a:latin typeface="Century Gothic" panose="020B0502020202020204" pitchFamily="34" charset="0"/>
            </a:endParaRPr>
          </a:p>
        </p:txBody>
      </p:sp>
    </p:spTree>
    <p:extLst>
      <p:ext uri="{BB962C8B-B14F-4D97-AF65-F5344CB8AC3E}">
        <p14:creationId xmlns:p14="http://schemas.microsoft.com/office/powerpoint/2010/main" val="22522923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2480759" y="429317"/>
            <a:ext cx="7055329" cy="646331"/>
          </a:xfrm>
          <a:prstGeom prst="rect">
            <a:avLst/>
          </a:prstGeom>
          <a:noFill/>
        </p:spPr>
        <p:txBody>
          <a:bodyPr wrap="square" rtlCol="0">
            <a:spAutoFit/>
          </a:bodyPr>
          <a:lstStyle/>
          <a:p>
            <a:pPr algn="ctr"/>
            <a:r>
              <a:rPr lang="es-ES" sz="3600" b="1" dirty="0">
                <a:solidFill>
                  <a:srgbClr val="002060"/>
                </a:solidFill>
                <a:latin typeface="Century Gothic" panose="020B0502020202020204" pitchFamily="34" charset="0"/>
              </a:rPr>
              <a:t>Teorías de </a:t>
            </a:r>
            <a:r>
              <a:rPr lang="es-ES" sz="3600" b="1" dirty="0" err="1" smtClean="0">
                <a:solidFill>
                  <a:srgbClr val="002060"/>
                </a:solidFill>
                <a:latin typeface="Century Gothic" panose="020B0502020202020204" pitchFamily="34" charset="0"/>
              </a:rPr>
              <a:t>Maslow</a:t>
            </a:r>
            <a:endParaRPr lang="es-CO" sz="3600" b="1" dirty="0">
              <a:solidFill>
                <a:srgbClr val="002060"/>
              </a:solidFill>
              <a:latin typeface="Century Gothic" panose="020B0502020202020204" pitchFamily="34" charset="0"/>
            </a:endParaRPr>
          </a:p>
        </p:txBody>
      </p:sp>
      <p:sp>
        <p:nvSpPr>
          <p:cNvPr id="3" name="Rectángulo 2"/>
          <p:cNvSpPr/>
          <p:nvPr/>
        </p:nvSpPr>
        <p:spPr>
          <a:xfrm>
            <a:off x="474132" y="1647638"/>
            <a:ext cx="5300134" cy="3785652"/>
          </a:xfrm>
          <a:prstGeom prst="rect">
            <a:avLst/>
          </a:prstGeom>
        </p:spPr>
        <p:txBody>
          <a:bodyPr wrap="square">
            <a:spAutoFit/>
          </a:bodyPr>
          <a:lstStyle/>
          <a:p>
            <a:pPr algn="just"/>
            <a:r>
              <a:rPr lang="es-ES" sz="2400" dirty="0">
                <a:latin typeface="Century Gothic" panose="020B0502020202020204" pitchFamily="34" charset="0"/>
              </a:rPr>
              <a:t>La teoría de </a:t>
            </a:r>
            <a:r>
              <a:rPr lang="es-ES" sz="2400" dirty="0" err="1">
                <a:latin typeface="Century Gothic" panose="020B0502020202020204" pitchFamily="34" charset="0"/>
              </a:rPr>
              <a:t>Maslow</a:t>
            </a:r>
            <a:r>
              <a:rPr lang="es-ES" sz="2400" dirty="0">
                <a:latin typeface="Century Gothic" panose="020B0502020202020204" pitchFamily="34" charset="0"/>
              </a:rPr>
              <a:t> sugiere que las personas tienen una jerarquía de necesidades que deben satisfacerse en un orden específico, mientras que la teoría de Herzberg identifica los factores de higiene y los motivadores como los factores clave que contribuyen a la satisfacción e insatisfacción laboral.</a:t>
            </a:r>
            <a:endParaRPr lang="en-US" sz="2400" dirty="0">
              <a:latin typeface="Century Gothic" panose="020B0502020202020204" pitchFamily="34" charset="0"/>
            </a:endParaRPr>
          </a:p>
        </p:txBody>
      </p:sp>
      <p:pic>
        <p:nvPicPr>
          <p:cNvPr id="2" name="Imagen 1"/>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Lst>
          </a:blip>
          <a:stretch>
            <a:fillRect/>
          </a:stretch>
        </p:blipFill>
        <p:spPr>
          <a:xfrm>
            <a:off x="6008422" y="1647638"/>
            <a:ext cx="5840721" cy="3785652"/>
          </a:xfrm>
          <a:prstGeom prst="rect">
            <a:avLst/>
          </a:prstGeom>
        </p:spPr>
      </p:pic>
    </p:spTree>
    <p:extLst>
      <p:ext uri="{BB962C8B-B14F-4D97-AF65-F5344CB8AC3E}">
        <p14:creationId xmlns:p14="http://schemas.microsoft.com/office/powerpoint/2010/main" val="29507026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2480759" y="429317"/>
            <a:ext cx="7055329" cy="646331"/>
          </a:xfrm>
          <a:prstGeom prst="rect">
            <a:avLst/>
          </a:prstGeom>
          <a:noFill/>
        </p:spPr>
        <p:txBody>
          <a:bodyPr wrap="square" rtlCol="0">
            <a:spAutoFit/>
          </a:bodyPr>
          <a:lstStyle/>
          <a:p>
            <a:pPr algn="ctr"/>
            <a:r>
              <a:rPr lang="es-ES" sz="3600" b="1" dirty="0">
                <a:solidFill>
                  <a:srgbClr val="002060"/>
                </a:solidFill>
                <a:latin typeface="Century Gothic" panose="020B0502020202020204" pitchFamily="34" charset="0"/>
              </a:rPr>
              <a:t>Teorías de Herzberg</a:t>
            </a:r>
            <a:endParaRPr lang="es-CO" sz="3600" b="1" dirty="0">
              <a:solidFill>
                <a:srgbClr val="002060"/>
              </a:solidFill>
              <a:latin typeface="Century Gothic" panose="020B0502020202020204" pitchFamily="34" charset="0"/>
            </a:endParaRPr>
          </a:p>
        </p:txBody>
      </p:sp>
      <p:sp>
        <p:nvSpPr>
          <p:cNvPr id="3" name="Rectángulo 2"/>
          <p:cNvSpPr/>
          <p:nvPr/>
        </p:nvSpPr>
        <p:spPr>
          <a:xfrm>
            <a:off x="474131" y="1647638"/>
            <a:ext cx="6681411" cy="4524315"/>
          </a:xfrm>
          <a:prstGeom prst="rect">
            <a:avLst/>
          </a:prstGeom>
        </p:spPr>
        <p:txBody>
          <a:bodyPr wrap="square">
            <a:spAutoFit/>
          </a:bodyPr>
          <a:lstStyle/>
          <a:p>
            <a:pPr algn="just"/>
            <a:r>
              <a:rPr lang="es-ES" dirty="0">
                <a:latin typeface="Century Gothic" panose="020B0502020202020204" pitchFamily="34" charset="0"/>
              </a:rPr>
              <a:t>una teoría en la que indicaba que había dos factores que influían en la satisfacción de los trabajadores</a:t>
            </a:r>
            <a:r>
              <a:rPr lang="es-ES" dirty="0" smtClean="0">
                <a:latin typeface="Century Gothic" panose="020B0502020202020204" pitchFamily="34" charset="0"/>
              </a:rPr>
              <a:t>.</a:t>
            </a:r>
          </a:p>
          <a:p>
            <a:pPr algn="just"/>
            <a:endParaRPr lang="es-ES" dirty="0" smtClean="0">
              <a:latin typeface="Century Gothic" panose="020B0502020202020204" pitchFamily="34" charset="0"/>
            </a:endParaRPr>
          </a:p>
          <a:p>
            <a:pPr algn="just"/>
            <a:r>
              <a:rPr lang="es-ES" b="1" dirty="0">
                <a:latin typeface="Century Gothic" panose="020B0502020202020204" pitchFamily="34" charset="0"/>
              </a:rPr>
              <a:t>1. Factores de higiene.</a:t>
            </a:r>
            <a:r>
              <a:rPr lang="es-ES" dirty="0">
                <a:latin typeface="Century Gothic" panose="020B0502020202020204" pitchFamily="34" charset="0"/>
              </a:rPr>
              <a:t> Son factores que no provocan directamente satisfacción, pero que si no se tienen sí que pueden provocar insatisfacción. Nos referimos al salario, la seguridad en el trabajo o el buen clima laboral. Por tanto, no sirven para motivar, pero son unos mínimos que la empresa debe cumplir o habrá desmotivación.</a:t>
            </a:r>
          </a:p>
          <a:p>
            <a:pPr algn="just"/>
            <a:endParaRPr lang="es-ES" dirty="0">
              <a:latin typeface="Century Gothic" panose="020B0502020202020204" pitchFamily="34" charset="0"/>
            </a:endParaRPr>
          </a:p>
          <a:p>
            <a:pPr algn="just"/>
            <a:r>
              <a:rPr lang="es-ES" b="1" dirty="0">
                <a:latin typeface="Century Gothic" panose="020B0502020202020204" pitchFamily="34" charset="0"/>
              </a:rPr>
              <a:t>2. Los factores motivadores.</a:t>
            </a:r>
            <a:r>
              <a:rPr lang="es-ES" dirty="0">
                <a:latin typeface="Century Gothic" panose="020B0502020202020204" pitchFamily="34" charset="0"/>
              </a:rPr>
              <a:t> Son aquellos que sí que provocan satisfacción a los trabajadores y que por tanto motivan a los trabajadores a hacer las cosas mejor. Nos referimos a la responsabilidad, el reconocimiento, las posibilidades de ascender y el crecimiento personal.</a:t>
            </a:r>
          </a:p>
          <a:p>
            <a:pPr algn="just"/>
            <a:endParaRPr lang="en-US" dirty="0">
              <a:latin typeface="Century Gothic" panose="020B0502020202020204" pitchFamily="34" charset="0"/>
            </a:endParaRPr>
          </a:p>
        </p:txBody>
      </p:sp>
      <p:pic>
        <p:nvPicPr>
          <p:cNvPr id="6" name="Imagen 5"/>
          <p:cNvPicPr>
            <a:picLocks noChangeAspect="1"/>
          </p:cNvPicPr>
          <p:nvPr/>
        </p:nvPicPr>
        <p:blipFill>
          <a:blip r:embed="rId3"/>
          <a:stretch>
            <a:fillRect/>
          </a:stretch>
        </p:blipFill>
        <p:spPr>
          <a:xfrm>
            <a:off x="7654451" y="1926327"/>
            <a:ext cx="3763273" cy="3763273"/>
          </a:xfrm>
          <a:prstGeom prst="rect">
            <a:avLst/>
          </a:prstGeom>
        </p:spPr>
      </p:pic>
    </p:spTree>
    <p:extLst>
      <p:ext uri="{BB962C8B-B14F-4D97-AF65-F5344CB8AC3E}">
        <p14:creationId xmlns:p14="http://schemas.microsoft.com/office/powerpoint/2010/main" val="2163355788"/>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424</TotalTime>
  <Words>1534</Words>
  <Application>Microsoft Office PowerPoint</Application>
  <PresentationFormat>Panorámica</PresentationFormat>
  <Paragraphs>86</Paragraphs>
  <Slides>22</Slides>
  <Notes>3</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22</vt:i4>
      </vt:variant>
    </vt:vector>
  </HeadingPairs>
  <TitlesOfParts>
    <vt:vector size="28" baseType="lpstr">
      <vt:lpstr>Arial</vt:lpstr>
      <vt:lpstr>Arial MT</vt:lpstr>
      <vt:lpstr>Calibri</vt:lpstr>
      <vt:lpstr>Calibri Light</vt:lpstr>
      <vt:lpstr>Century Gothic</vt:lpstr>
      <vt:lpstr>Tema de Office</vt:lpstr>
      <vt:lpstr>Presentación de PowerPoint</vt:lpstr>
      <vt:lpstr>MODULO 4</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Sebas</dc:creator>
  <cp:lastModifiedBy>Lenovo</cp:lastModifiedBy>
  <cp:revision>67</cp:revision>
  <dcterms:created xsi:type="dcterms:W3CDTF">2025-12-08T23:42:15Z</dcterms:created>
  <dcterms:modified xsi:type="dcterms:W3CDTF">2026-02-28T00:58:31Z</dcterms:modified>
</cp:coreProperties>
</file>